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6"/>
  </p:notesMasterIdLst>
  <p:sldIdLst>
    <p:sldId id="256" r:id="rId2"/>
    <p:sldId id="257" r:id="rId3"/>
    <p:sldId id="258" r:id="rId4"/>
    <p:sldId id="265" r:id="rId5"/>
    <p:sldId id="290" r:id="rId6"/>
    <p:sldId id="259" r:id="rId7"/>
    <p:sldId id="298" r:id="rId8"/>
    <p:sldId id="300" r:id="rId9"/>
    <p:sldId id="299" r:id="rId10"/>
    <p:sldId id="310" r:id="rId11"/>
    <p:sldId id="277" r:id="rId12"/>
    <p:sldId id="292" r:id="rId13"/>
    <p:sldId id="293" r:id="rId14"/>
    <p:sldId id="309" r:id="rId15"/>
    <p:sldId id="278" r:id="rId16"/>
    <p:sldId id="276" r:id="rId17"/>
    <p:sldId id="275" r:id="rId18"/>
    <p:sldId id="295" r:id="rId19"/>
    <p:sldId id="302" r:id="rId20"/>
    <p:sldId id="294" r:id="rId21"/>
    <p:sldId id="303" r:id="rId22"/>
    <p:sldId id="280" r:id="rId23"/>
    <p:sldId id="279" r:id="rId24"/>
    <p:sldId id="304" r:id="rId25"/>
    <p:sldId id="305" r:id="rId26"/>
    <p:sldId id="296" r:id="rId27"/>
    <p:sldId id="263" r:id="rId28"/>
    <p:sldId id="267" r:id="rId29"/>
    <p:sldId id="268" r:id="rId30"/>
    <p:sldId id="273" r:id="rId31"/>
    <p:sldId id="264" r:id="rId32"/>
    <p:sldId id="285" r:id="rId33"/>
    <p:sldId id="282" r:id="rId34"/>
    <p:sldId id="283" r:id="rId35"/>
    <p:sldId id="284" r:id="rId36"/>
    <p:sldId id="286" r:id="rId37"/>
    <p:sldId id="271" r:id="rId38"/>
    <p:sldId id="269" r:id="rId39"/>
    <p:sldId id="308" r:id="rId40"/>
    <p:sldId id="297" r:id="rId41"/>
    <p:sldId id="288" r:id="rId42"/>
    <p:sldId id="289" r:id="rId43"/>
    <p:sldId id="287" r:id="rId44"/>
    <p:sldId id="30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44E1C55-D862-4D12-94D3-16C1656954A8}">
          <p14:sldIdLst>
            <p14:sldId id="256"/>
            <p14:sldId id="257"/>
            <p14:sldId id="258"/>
            <p14:sldId id="265"/>
            <p14:sldId id="290"/>
            <p14:sldId id="259"/>
            <p14:sldId id="298"/>
            <p14:sldId id="300"/>
            <p14:sldId id="299"/>
            <p14:sldId id="310"/>
            <p14:sldId id="277"/>
            <p14:sldId id="292"/>
          </p14:sldIdLst>
        </p14:section>
        <p14:section name="Albums" id="{FEF83FC8-9F38-4843-AE55-9F3D90ABCCAA}">
          <p14:sldIdLst>
            <p14:sldId id="293"/>
            <p14:sldId id="309"/>
            <p14:sldId id="278"/>
            <p14:sldId id="276"/>
            <p14:sldId id="275"/>
            <p14:sldId id="295"/>
            <p14:sldId id="302"/>
          </p14:sldIdLst>
        </p14:section>
        <p14:section name="ToDo" id="{2FA36D74-8ED3-447F-AD70-F999014A8451}">
          <p14:sldIdLst>
            <p14:sldId id="294"/>
            <p14:sldId id="303"/>
            <p14:sldId id="280"/>
            <p14:sldId id="279"/>
            <p14:sldId id="304"/>
          </p14:sldIdLst>
        </p14:section>
        <p14:section name="Pitfalls" id="{EAC70192-7DE1-4D1E-B707-4F04685CCA1F}">
          <p14:sldIdLst>
            <p14:sldId id="305"/>
            <p14:sldId id="296"/>
            <p14:sldId id="263"/>
            <p14:sldId id="267"/>
            <p14:sldId id="268"/>
            <p14:sldId id="273"/>
            <p14:sldId id="264"/>
            <p14:sldId id="285"/>
            <p14:sldId id="282"/>
            <p14:sldId id="283"/>
            <p14:sldId id="284"/>
            <p14:sldId id="286"/>
            <p14:sldId id="271"/>
          </p14:sldIdLst>
        </p14:section>
        <p14:section name="Final Design" id="{D6C3A542-D5D6-49C7-A1A8-00E41F055F20}">
          <p14:sldIdLst>
            <p14:sldId id="269"/>
            <p14:sldId id="308"/>
            <p14:sldId id="297"/>
            <p14:sldId id="288"/>
            <p14:sldId id="289"/>
            <p14:sldId id="287"/>
            <p14:sldId id="3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64277" autoAdjust="0"/>
  </p:normalViewPr>
  <p:slideViewPr>
    <p:cSldViewPr snapToGrid="0">
      <p:cViewPr varScale="1">
        <p:scale>
          <a:sx n="73" d="100"/>
          <a:sy n="73" d="100"/>
        </p:scale>
        <p:origin x="1236" y="66"/>
      </p:cViewPr>
      <p:guideLst/>
    </p:cSldViewPr>
  </p:slideViewPr>
  <p:outlineViewPr>
    <p:cViewPr>
      <p:scale>
        <a:sx n="33" d="100"/>
        <a:sy n="33" d="100"/>
      </p:scale>
      <p:origin x="0" y="-1034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47.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76950-F671-4F47-98D1-3C9FE31739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08D085-6785-48BF-AEC8-03DC6EEA77AE}">
      <dgm:prSet/>
      <dgm:spPr/>
      <dgm:t>
        <a:bodyPr/>
        <a:lstStyle/>
        <a:p>
          <a:r>
            <a:rPr lang="en-GB"/>
            <a:t>Use data-* attributes to provide context to your selectors</a:t>
          </a:r>
          <a:endParaRPr lang="en-US"/>
        </a:p>
      </dgm:t>
    </dgm:pt>
    <dgm:pt modelId="{72433FB3-6F03-4584-A2CB-A0088696ED30}" type="parTrans" cxnId="{FAFA1AB4-62FE-44B2-B4A3-14360470F03A}">
      <dgm:prSet/>
      <dgm:spPr/>
      <dgm:t>
        <a:bodyPr/>
        <a:lstStyle/>
        <a:p>
          <a:endParaRPr lang="en-US"/>
        </a:p>
      </dgm:t>
    </dgm:pt>
    <dgm:pt modelId="{FC193523-966A-4C78-807D-2F08385D73EA}" type="sibTrans" cxnId="{FAFA1AB4-62FE-44B2-B4A3-14360470F03A}">
      <dgm:prSet/>
      <dgm:spPr/>
      <dgm:t>
        <a:bodyPr/>
        <a:lstStyle/>
        <a:p>
          <a:endParaRPr lang="en-US"/>
        </a:p>
      </dgm:t>
    </dgm:pt>
    <dgm:pt modelId="{6B9788FC-4B05-4AB5-8559-720EC0E7760B}">
      <dgm:prSet/>
      <dgm:spPr/>
      <dgm:t>
        <a:bodyPr/>
        <a:lstStyle/>
        <a:p>
          <a:r>
            <a:rPr lang="en-GB"/>
            <a:t>Test in isolation</a:t>
          </a:r>
          <a:endParaRPr lang="en-US"/>
        </a:p>
      </dgm:t>
    </dgm:pt>
    <dgm:pt modelId="{3A164C86-C832-4BA5-89D5-A4BD47D00CD1}" type="parTrans" cxnId="{E70EEF90-D5AF-4131-82DC-327D5D1A0422}">
      <dgm:prSet/>
      <dgm:spPr/>
      <dgm:t>
        <a:bodyPr/>
        <a:lstStyle/>
        <a:p>
          <a:endParaRPr lang="en-US"/>
        </a:p>
      </dgm:t>
    </dgm:pt>
    <dgm:pt modelId="{8A34EE5E-48F0-481D-9027-D81326AAD4F2}" type="sibTrans" cxnId="{E70EEF90-D5AF-4131-82DC-327D5D1A0422}">
      <dgm:prSet/>
      <dgm:spPr/>
      <dgm:t>
        <a:bodyPr/>
        <a:lstStyle/>
        <a:p>
          <a:endParaRPr lang="en-US"/>
        </a:p>
      </dgm:t>
    </dgm:pt>
    <dgm:pt modelId="{EA252082-B470-4AA3-97ED-FBE9224838C6}">
      <dgm:prSet/>
      <dgm:spPr/>
      <dgm:t>
        <a:bodyPr/>
        <a:lstStyle/>
        <a:p>
          <a:r>
            <a:rPr lang="en-GB"/>
            <a:t>Tests should run independently</a:t>
          </a:r>
          <a:endParaRPr lang="en-US"/>
        </a:p>
      </dgm:t>
    </dgm:pt>
    <dgm:pt modelId="{4B40C696-DA34-4E3C-9CF7-B087688C999F}" type="parTrans" cxnId="{9F8BA388-3771-49B2-86F3-96A5186E5966}">
      <dgm:prSet/>
      <dgm:spPr/>
      <dgm:t>
        <a:bodyPr/>
        <a:lstStyle/>
        <a:p>
          <a:endParaRPr lang="en-US"/>
        </a:p>
      </dgm:t>
    </dgm:pt>
    <dgm:pt modelId="{69753464-520F-47E8-AC34-792AF15728BD}" type="sibTrans" cxnId="{9F8BA388-3771-49B2-86F3-96A5186E5966}">
      <dgm:prSet/>
      <dgm:spPr/>
      <dgm:t>
        <a:bodyPr/>
        <a:lstStyle/>
        <a:p>
          <a:endParaRPr lang="en-US"/>
        </a:p>
      </dgm:t>
    </dgm:pt>
    <dgm:pt modelId="{2C336F92-07CE-4B98-B5DB-89A40E8E3714}">
      <dgm:prSet/>
      <dgm:spPr/>
      <dgm:t>
        <a:bodyPr/>
        <a:lstStyle/>
        <a:p>
          <a:r>
            <a:rPr lang="en-GB" dirty="0"/>
            <a:t>Unit Tests != Integration Tests != End to End Tests</a:t>
          </a:r>
          <a:endParaRPr lang="en-US" dirty="0"/>
        </a:p>
      </dgm:t>
    </dgm:pt>
    <dgm:pt modelId="{ED016927-70A2-47F3-AAC1-625201B8408A}" type="parTrans" cxnId="{3DE866ED-CF2F-4CBF-BC71-0C9862C3D49B}">
      <dgm:prSet/>
      <dgm:spPr/>
      <dgm:t>
        <a:bodyPr/>
        <a:lstStyle/>
        <a:p>
          <a:endParaRPr lang="en-US"/>
        </a:p>
      </dgm:t>
    </dgm:pt>
    <dgm:pt modelId="{2DCCA5F3-AB8C-49C5-8F1F-61149CEBFD18}" type="sibTrans" cxnId="{3DE866ED-CF2F-4CBF-BC71-0C9862C3D49B}">
      <dgm:prSet/>
      <dgm:spPr/>
      <dgm:t>
        <a:bodyPr/>
        <a:lstStyle/>
        <a:p>
          <a:endParaRPr lang="en-US"/>
        </a:p>
      </dgm:t>
    </dgm:pt>
    <dgm:pt modelId="{05B949C5-3ED1-452E-81E2-8C3993FD44A5}">
      <dgm:prSet/>
      <dgm:spPr/>
      <dgm:t>
        <a:bodyPr/>
        <a:lstStyle/>
        <a:p>
          <a:r>
            <a:rPr lang="en-GB"/>
            <a:t>Test Flows</a:t>
          </a:r>
          <a:endParaRPr lang="en-US"/>
        </a:p>
      </dgm:t>
    </dgm:pt>
    <dgm:pt modelId="{29731397-5957-4FF7-A287-9D8E7C6A017C}" type="parTrans" cxnId="{9C57C1AB-9209-4E36-B1E7-C2F9E63F4702}">
      <dgm:prSet/>
      <dgm:spPr/>
      <dgm:t>
        <a:bodyPr/>
        <a:lstStyle/>
        <a:p>
          <a:endParaRPr lang="en-US"/>
        </a:p>
      </dgm:t>
    </dgm:pt>
    <dgm:pt modelId="{7778A681-8967-4CB6-807C-E2E7D431C49F}" type="sibTrans" cxnId="{9C57C1AB-9209-4E36-B1E7-C2F9E63F4702}">
      <dgm:prSet/>
      <dgm:spPr/>
      <dgm:t>
        <a:bodyPr/>
        <a:lstStyle/>
        <a:p>
          <a:endParaRPr lang="en-US"/>
        </a:p>
      </dgm:t>
    </dgm:pt>
    <dgm:pt modelId="{45B09508-D69E-4447-9BB9-865139B6AB02}">
      <dgm:prSet/>
      <dgm:spPr/>
      <dgm:t>
        <a:bodyPr/>
        <a:lstStyle/>
        <a:p>
          <a:r>
            <a:rPr lang="en-GB"/>
            <a:t>Test integrations, but not all of them at once, mock/stub sensibly</a:t>
          </a:r>
          <a:endParaRPr lang="en-US"/>
        </a:p>
      </dgm:t>
    </dgm:pt>
    <dgm:pt modelId="{00780A52-2701-4D4C-BED0-AB3FB39CC98C}" type="parTrans" cxnId="{C7859B65-5436-4E38-B3FF-A424FEB8DB41}">
      <dgm:prSet/>
      <dgm:spPr/>
      <dgm:t>
        <a:bodyPr/>
        <a:lstStyle/>
        <a:p>
          <a:endParaRPr lang="en-US"/>
        </a:p>
      </dgm:t>
    </dgm:pt>
    <dgm:pt modelId="{E5897168-23D1-47E0-B82E-BCABCD005F10}" type="sibTrans" cxnId="{C7859B65-5436-4E38-B3FF-A424FEB8DB41}">
      <dgm:prSet/>
      <dgm:spPr/>
      <dgm:t>
        <a:bodyPr/>
        <a:lstStyle/>
        <a:p>
          <a:endParaRPr lang="en-US"/>
        </a:p>
      </dgm:t>
    </dgm:pt>
    <dgm:pt modelId="{E5E8BAEC-E7D9-410C-95DC-87A63CACA7F5}" type="pres">
      <dgm:prSet presAssocID="{74276950-F671-4F47-98D1-3C9FE3173923}" presName="root" presStyleCnt="0">
        <dgm:presLayoutVars>
          <dgm:dir/>
          <dgm:resizeHandles val="exact"/>
        </dgm:presLayoutVars>
      </dgm:prSet>
      <dgm:spPr/>
    </dgm:pt>
    <dgm:pt modelId="{072D1DE8-B0A3-4A68-8076-296A198974E6}" type="pres">
      <dgm:prSet presAssocID="{6108D085-6785-48BF-AEC8-03DC6EEA77AE}" presName="compNode" presStyleCnt="0"/>
      <dgm:spPr/>
    </dgm:pt>
    <dgm:pt modelId="{F2AD40ED-62A0-4DB0-827F-4509FCA48E1E}" type="pres">
      <dgm:prSet presAssocID="{6108D085-6785-48BF-AEC8-03DC6EEA77AE}" presName="bgRect" presStyleLbl="bgShp" presStyleIdx="0" presStyleCnt="4"/>
      <dgm:spPr/>
    </dgm:pt>
    <dgm:pt modelId="{12D8B122-A2EC-48B9-ACB1-56A910D44CBC}" type="pres">
      <dgm:prSet presAssocID="{6108D085-6785-48BF-AEC8-03DC6EEA77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A54197F-4BE9-4757-AC6F-62C67D404FCF}" type="pres">
      <dgm:prSet presAssocID="{6108D085-6785-48BF-AEC8-03DC6EEA77AE}" presName="spaceRect" presStyleCnt="0"/>
      <dgm:spPr/>
    </dgm:pt>
    <dgm:pt modelId="{5F032726-C860-4AB8-8BB1-AEDD93C52844}" type="pres">
      <dgm:prSet presAssocID="{6108D085-6785-48BF-AEC8-03DC6EEA77AE}" presName="parTx" presStyleLbl="revTx" presStyleIdx="0" presStyleCnt="5">
        <dgm:presLayoutVars>
          <dgm:chMax val="0"/>
          <dgm:chPref val="0"/>
        </dgm:presLayoutVars>
      </dgm:prSet>
      <dgm:spPr/>
    </dgm:pt>
    <dgm:pt modelId="{8741AA7A-6ABF-4E66-8904-A8C27879C900}" type="pres">
      <dgm:prSet presAssocID="{FC193523-966A-4C78-807D-2F08385D73EA}" presName="sibTrans" presStyleCnt="0"/>
      <dgm:spPr/>
    </dgm:pt>
    <dgm:pt modelId="{AD9035BE-CFB2-4E49-B284-A54D8CF24BFC}" type="pres">
      <dgm:prSet presAssocID="{6B9788FC-4B05-4AB5-8559-720EC0E7760B}" presName="compNode" presStyleCnt="0"/>
      <dgm:spPr/>
    </dgm:pt>
    <dgm:pt modelId="{439F254A-9ACC-456D-B768-F7897A2F542D}" type="pres">
      <dgm:prSet presAssocID="{6B9788FC-4B05-4AB5-8559-720EC0E7760B}" presName="bgRect" presStyleLbl="bgShp" presStyleIdx="1" presStyleCnt="4"/>
      <dgm:spPr/>
    </dgm:pt>
    <dgm:pt modelId="{1E770737-8D11-4DC0-8A96-D8C5E4280C41}" type="pres">
      <dgm:prSet presAssocID="{6B9788FC-4B05-4AB5-8559-720EC0E7760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sconnected"/>
        </a:ext>
      </dgm:extLst>
    </dgm:pt>
    <dgm:pt modelId="{A97C6F12-7FD4-4AF2-AD03-AEE5CE4AC592}" type="pres">
      <dgm:prSet presAssocID="{6B9788FC-4B05-4AB5-8559-720EC0E7760B}" presName="spaceRect" presStyleCnt="0"/>
      <dgm:spPr/>
    </dgm:pt>
    <dgm:pt modelId="{20B5AD58-0CCC-44F0-AFED-1C781D765569}" type="pres">
      <dgm:prSet presAssocID="{6B9788FC-4B05-4AB5-8559-720EC0E7760B}" presName="parTx" presStyleLbl="revTx" presStyleIdx="1" presStyleCnt="5">
        <dgm:presLayoutVars>
          <dgm:chMax val="0"/>
          <dgm:chPref val="0"/>
        </dgm:presLayoutVars>
      </dgm:prSet>
      <dgm:spPr/>
    </dgm:pt>
    <dgm:pt modelId="{7C55AB58-894A-42E0-8B57-CA8C7ACEF1A0}" type="pres">
      <dgm:prSet presAssocID="{8A34EE5E-48F0-481D-9027-D81326AAD4F2}" presName="sibTrans" presStyleCnt="0"/>
      <dgm:spPr/>
    </dgm:pt>
    <dgm:pt modelId="{557ECB6C-73DC-4A6A-BE47-EE44DFBD054E}" type="pres">
      <dgm:prSet presAssocID="{EA252082-B470-4AA3-97ED-FBE9224838C6}" presName="compNode" presStyleCnt="0"/>
      <dgm:spPr/>
    </dgm:pt>
    <dgm:pt modelId="{5461BB29-8B8E-4510-A699-EB48FBE478E2}" type="pres">
      <dgm:prSet presAssocID="{EA252082-B470-4AA3-97ED-FBE9224838C6}" presName="bgRect" presStyleLbl="bgShp" presStyleIdx="2" presStyleCnt="4"/>
      <dgm:spPr>
        <a:solidFill>
          <a:schemeClr val="accent3">
            <a:lumMod val="75000"/>
          </a:schemeClr>
        </a:solidFill>
      </dgm:spPr>
    </dgm:pt>
    <dgm:pt modelId="{95D4575A-5700-4889-88DE-5613F3B719E2}" type="pres">
      <dgm:prSet presAssocID="{EA252082-B470-4AA3-97ED-FBE9224838C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ycle with people"/>
        </a:ext>
      </dgm:extLst>
    </dgm:pt>
    <dgm:pt modelId="{BCCD0927-199F-44C6-AFC3-4B151C36BCBD}" type="pres">
      <dgm:prSet presAssocID="{EA252082-B470-4AA3-97ED-FBE9224838C6}" presName="spaceRect" presStyleCnt="0"/>
      <dgm:spPr/>
    </dgm:pt>
    <dgm:pt modelId="{EE2261C4-8882-4F70-B420-8AB1258D7F70}" type="pres">
      <dgm:prSet presAssocID="{EA252082-B470-4AA3-97ED-FBE9224838C6}" presName="parTx" presStyleLbl="revTx" presStyleIdx="2" presStyleCnt="5">
        <dgm:presLayoutVars>
          <dgm:chMax val="0"/>
          <dgm:chPref val="0"/>
        </dgm:presLayoutVars>
      </dgm:prSet>
      <dgm:spPr/>
    </dgm:pt>
    <dgm:pt modelId="{D49AB208-5BAA-4282-A75B-16D4B8EC08C2}" type="pres">
      <dgm:prSet presAssocID="{69753464-520F-47E8-AC34-792AF15728BD}" presName="sibTrans" presStyleCnt="0"/>
      <dgm:spPr/>
    </dgm:pt>
    <dgm:pt modelId="{9CB22EFF-37A8-42B6-8CD5-009F68C9B80A}" type="pres">
      <dgm:prSet presAssocID="{2C336F92-07CE-4B98-B5DB-89A40E8E3714}" presName="compNode" presStyleCnt="0"/>
      <dgm:spPr/>
    </dgm:pt>
    <dgm:pt modelId="{77D55459-AF00-4E8B-97CE-43578A7A4BC1}" type="pres">
      <dgm:prSet presAssocID="{2C336F92-07CE-4B98-B5DB-89A40E8E3714}" presName="bgRect" presStyleLbl="bgShp" presStyleIdx="3" presStyleCnt="4"/>
      <dgm:spPr/>
    </dgm:pt>
    <dgm:pt modelId="{B3CE8E5A-68B3-458B-9A39-A0A2E1C17823}" type="pres">
      <dgm:prSet presAssocID="{2C336F92-07CE-4B98-B5DB-89A40E8E37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71E9A326-03B3-4358-802B-42AD521D23D4}" type="pres">
      <dgm:prSet presAssocID="{2C336F92-07CE-4B98-B5DB-89A40E8E3714}" presName="spaceRect" presStyleCnt="0"/>
      <dgm:spPr/>
    </dgm:pt>
    <dgm:pt modelId="{98C32318-6B74-4661-8EDB-C19A847C3C59}" type="pres">
      <dgm:prSet presAssocID="{2C336F92-07CE-4B98-B5DB-89A40E8E3714}" presName="parTx" presStyleLbl="revTx" presStyleIdx="3" presStyleCnt="5" custScaleX="86816">
        <dgm:presLayoutVars>
          <dgm:chMax val="0"/>
          <dgm:chPref val="0"/>
        </dgm:presLayoutVars>
      </dgm:prSet>
      <dgm:spPr/>
    </dgm:pt>
    <dgm:pt modelId="{AD3BDCDC-BAC7-4995-B865-9313A73D46F4}" type="pres">
      <dgm:prSet presAssocID="{2C336F92-07CE-4B98-B5DB-89A40E8E3714}" presName="desTx" presStyleLbl="revTx" presStyleIdx="4" presStyleCnt="5">
        <dgm:presLayoutVars/>
      </dgm:prSet>
      <dgm:spPr/>
    </dgm:pt>
  </dgm:ptLst>
  <dgm:cxnLst>
    <dgm:cxn modelId="{C028AD06-C501-4178-9965-C40C030A7214}" type="presOf" srcId="{74276950-F671-4F47-98D1-3C9FE3173923}" destId="{E5E8BAEC-E7D9-410C-95DC-87A63CACA7F5}" srcOrd="0" destOrd="0" presId="urn:microsoft.com/office/officeart/2018/2/layout/IconVerticalSolidList"/>
    <dgm:cxn modelId="{24706939-131F-4541-AB21-5AB39E7DCE2F}" type="presOf" srcId="{2C336F92-07CE-4B98-B5DB-89A40E8E3714}" destId="{98C32318-6B74-4661-8EDB-C19A847C3C59}" srcOrd="0" destOrd="0" presId="urn:microsoft.com/office/officeart/2018/2/layout/IconVerticalSolidList"/>
    <dgm:cxn modelId="{DDB8BE43-2456-4E00-B4CE-6D79D48B5A17}" type="presOf" srcId="{6B9788FC-4B05-4AB5-8559-720EC0E7760B}" destId="{20B5AD58-0CCC-44F0-AFED-1C781D765569}" srcOrd="0" destOrd="0" presId="urn:microsoft.com/office/officeart/2018/2/layout/IconVerticalSolidList"/>
    <dgm:cxn modelId="{C7859B65-5436-4E38-B3FF-A424FEB8DB41}" srcId="{2C336F92-07CE-4B98-B5DB-89A40E8E3714}" destId="{45B09508-D69E-4447-9BB9-865139B6AB02}" srcOrd="1" destOrd="0" parTransId="{00780A52-2701-4D4C-BED0-AB3FB39CC98C}" sibTransId="{E5897168-23D1-47E0-B82E-BCABCD005F10}"/>
    <dgm:cxn modelId="{9F8BA388-3771-49B2-86F3-96A5186E5966}" srcId="{74276950-F671-4F47-98D1-3C9FE3173923}" destId="{EA252082-B470-4AA3-97ED-FBE9224838C6}" srcOrd="2" destOrd="0" parTransId="{4B40C696-DA34-4E3C-9CF7-B087688C999F}" sibTransId="{69753464-520F-47E8-AC34-792AF15728BD}"/>
    <dgm:cxn modelId="{E70EEF90-D5AF-4131-82DC-327D5D1A0422}" srcId="{74276950-F671-4F47-98D1-3C9FE3173923}" destId="{6B9788FC-4B05-4AB5-8559-720EC0E7760B}" srcOrd="1" destOrd="0" parTransId="{3A164C86-C832-4BA5-89D5-A4BD47D00CD1}" sibTransId="{8A34EE5E-48F0-481D-9027-D81326AAD4F2}"/>
    <dgm:cxn modelId="{9D977DA6-81B9-4F79-9E64-06F2E2112E87}" type="presOf" srcId="{45B09508-D69E-4447-9BB9-865139B6AB02}" destId="{AD3BDCDC-BAC7-4995-B865-9313A73D46F4}" srcOrd="0" destOrd="1" presId="urn:microsoft.com/office/officeart/2018/2/layout/IconVerticalSolidList"/>
    <dgm:cxn modelId="{9C57C1AB-9209-4E36-B1E7-C2F9E63F4702}" srcId="{2C336F92-07CE-4B98-B5DB-89A40E8E3714}" destId="{05B949C5-3ED1-452E-81E2-8C3993FD44A5}" srcOrd="0" destOrd="0" parTransId="{29731397-5957-4FF7-A287-9D8E7C6A017C}" sibTransId="{7778A681-8967-4CB6-807C-E2E7D431C49F}"/>
    <dgm:cxn modelId="{9EA79FAD-4173-4838-8322-5A94E5E0EDBB}" type="presOf" srcId="{EA252082-B470-4AA3-97ED-FBE9224838C6}" destId="{EE2261C4-8882-4F70-B420-8AB1258D7F70}" srcOrd="0" destOrd="0" presId="urn:microsoft.com/office/officeart/2018/2/layout/IconVerticalSolidList"/>
    <dgm:cxn modelId="{FAFA1AB4-62FE-44B2-B4A3-14360470F03A}" srcId="{74276950-F671-4F47-98D1-3C9FE3173923}" destId="{6108D085-6785-48BF-AEC8-03DC6EEA77AE}" srcOrd="0" destOrd="0" parTransId="{72433FB3-6F03-4584-A2CB-A0088696ED30}" sibTransId="{FC193523-966A-4C78-807D-2F08385D73EA}"/>
    <dgm:cxn modelId="{AA7C4CB8-257F-43BC-AA05-49F5985FEF49}" type="presOf" srcId="{05B949C5-3ED1-452E-81E2-8C3993FD44A5}" destId="{AD3BDCDC-BAC7-4995-B865-9313A73D46F4}" srcOrd="0" destOrd="0" presId="urn:microsoft.com/office/officeart/2018/2/layout/IconVerticalSolidList"/>
    <dgm:cxn modelId="{3DE866ED-CF2F-4CBF-BC71-0C9862C3D49B}" srcId="{74276950-F671-4F47-98D1-3C9FE3173923}" destId="{2C336F92-07CE-4B98-B5DB-89A40E8E3714}" srcOrd="3" destOrd="0" parTransId="{ED016927-70A2-47F3-AAC1-625201B8408A}" sibTransId="{2DCCA5F3-AB8C-49C5-8F1F-61149CEBFD18}"/>
    <dgm:cxn modelId="{8BE9DAED-E0B4-466E-AA50-576C9A72A54B}" type="presOf" srcId="{6108D085-6785-48BF-AEC8-03DC6EEA77AE}" destId="{5F032726-C860-4AB8-8BB1-AEDD93C52844}" srcOrd="0" destOrd="0" presId="urn:microsoft.com/office/officeart/2018/2/layout/IconVerticalSolidList"/>
    <dgm:cxn modelId="{4C2BB550-1E24-454E-995D-9EF152919250}" type="presParOf" srcId="{E5E8BAEC-E7D9-410C-95DC-87A63CACA7F5}" destId="{072D1DE8-B0A3-4A68-8076-296A198974E6}" srcOrd="0" destOrd="0" presId="urn:microsoft.com/office/officeart/2018/2/layout/IconVerticalSolidList"/>
    <dgm:cxn modelId="{9CF1A24D-C493-46B9-98A3-E34CB6784F1D}" type="presParOf" srcId="{072D1DE8-B0A3-4A68-8076-296A198974E6}" destId="{F2AD40ED-62A0-4DB0-827F-4509FCA48E1E}" srcOrd="0" destOrd="0" presId="urn:microsoft.com/office/officeart/2018/2/layout/IconVerticalSolidList"/>
    <dgm:cxn modelId="{7F041FD0-DD6D-4563-A2ED-D4F0C833BA8E}" type="presParOf" srcId="{072D1DE8-B0A3-4A68-8076-296A198974E6}" destId="{12D8B122-A2EC-48B9-ACB1-56A910D44CBC}" srcOrd="1" destOrd="0" presId="urn:microsoft.com/office/officeart/2018/2/layout/IconVerticalSolidList"/>
    <dgm:cxn modelId="{CC47E481-07CD-426A-8973-CBA1DC0BBB09}" type="presParOf" srcId="{072D1DE8-B0A3-4A68-8076-296A198974E6}" destId="{4A54197F-4BE9-4757-AC6F-62C67D404FCF}" srcOrd="2" destOrd="0" presId="urn:microsoft.com/office/officeart/2018/2/layout/IconVerticalSolidList"/>
    <dgm:cxn modelId="{1CD3329B-BE39-41CB-9F05-B97BCFD0F5B0}" type="presParOf" srcId="{072D1DE8-B0A3-4A68-8076-296A198974E6}" destId="{5F032726-C860-4AB8-8BB1-AEDD93C52844}" srcOrd="3" destOrd="0" presId="urn:microsoft.com/office/officeart/2018/2/layout/IconVerticalSolidList"/>
    <dgm:cxn modelId="{F4D38863-65C1-4278-AA2A-2C92EDF30140}" type="presParOf" srcId="{E5E8BAEC-E7D9-410C-95DC-87A63CACA7F5}" destId="{8741AA7A-6ABF-4E66-8904-A8C27879C900}" srcOrd="1" destOrd="0" presId="urn:microsoft.com/office/officeart/2018/2/layout/IconVerticalSolidList"/>
    <dgm:cxn modelId="{CD17A2C7-44CA-44E3-A962-E1F94E3E1CCE}" type="presParOf" srcId="{E5E8BAEC-E7D9-410C-95DC-87A63CACA7F5}" destId="{AD9035BE-CFB2-4E49-B284-A54D8CF24BFC}" srcOrd="2" destOrd="0" presId="urn:microsoft.com/office/officeart/2018/2/layout/IconVerticalSolidList"/>
    <dgm:cxn modelId="{64DDE3C6-B930-45A6-BCB4-9FF8AE1741BA}" type="presParOf" srcId="{AD9035BE-CFB2-4E49-B284-A54D8CF24BFC}" destId="{439F254A-9ACC-456D-B768-F7897A2F542D}" srcOrd="0" destOrd="0" presId="urn:microsoft.com/office/officeart/2018/2/layout/IconVerticalSolidList"/>
    <dgm:cxn modelId="{4F8BA97F-E071-43CD-BD74-8C9F615C255D}" type="presParOf" srcId="{AD9035BE-CFB2-4E49-B284-A54D8CF24BFC}" destId="{1E770737-8D11-4DC0-8A96-D8C5E4280C41}" srcOrd="1" destOrd="0" presId="urn:microsoft.com/office/officeart/2018/2/layout/IconVerticalSolidList"/>
    <dgm:cxn modelId="{7EF0395B-F20A-4A78-87F8-152A7E8BDA73}" type="presParOf" srcId="{AD9035BE-CFB2-4E49-B284-A54D8CF24BFC}" destId="{A97C6F12-7FD4-4AF2-AD03-AEE5CE4AC592}" srcOrd="2" destOrd="0" presId="urn:microsoft.com/office/officeart/2018/2/layout/IconVerticalSolidList"/>
    <dgm:cxn modelId="{F14558A7-F2E6-41E9-904D-4378C67EE9FB}" type="presParOf" srcId="{AD9035BE-CFB2-4E49-B284-A54D8CF24BFC}" destId="{20B5AD58-0CCC-44F0-AFED-1C781D765569}" srcOrd="3" destOrd="0" presId="urn:microsoft.com/office/officeart/2018/2/layout/IconVerticalSolidList"/>
    <dgm:cxn modelId="{54F46921-0BDA-42C6-820C-A8B19F7F8AC8}" type="presParOf" srcId="{E5E8BAEC-E7D9-410C-95DC-87A63CACA7F5}" destId="{7C55AB58-894A-42E0-8B57-CA8C7ACEF1A0}" srcOrd="3" destOrd="0" presId="urn:microsoft.com/office/officeart/2018/2/layout/IconVerticalSolidList"/>
    <dgm:cxn modelId="{51BDBBDE-741C-4AF4-B445-B6A8A0B2633D}" type="presParOf" srcId="{E5E8BAEC-E7D9-410C-95DC-87A63CACA7F5}" destId="{557ECB6C-73DC-4A6A-BE47-EE44DFBD054E}" srcOrd="4" destOrd="0" presId="urn:microsoft.com/office/officeart/2018/2/layout/IconVerticalSolidList"/>
    <dgm:cxn modelId="{BA9A5759-5860-4F1A-99F3-48496A3DB173}" type="presParOf" srcId="{557ECB6C-73DC-4A6A-BE47-EE44DFBD054E}" destId="{5461BB29-8B8E-4510-A699-EB48FBE478E2}" srcOrd="0" destOrd="0" presId="urn:microsoft.com/office/officeart/2018/2/layout/IconVerticalSolidList"/>
    <dgm:cxn modelId="{130A5167-DF31-4F34-B108-E5A2D889A2AD}" type="presParOf" srcId="{557ECB6C-73DC-4A6A-BE47-EE44DFBD054E}" destId="{95D4575A-5700-4889-88DE-5613F3B719E2}" srcOrd="1" destOrd="0" presId="urn:microsoft.com/office/officeart/2018/2/layout/IconVerticalSolidList"/>
    <dgm:cxn modelId="{DA54FFAD-68B2-4B64-9810-C5E134C5D5C2}" type="presParOf" srcId="{557ECB6C-73DC-4A6A-BE47-EE44DFBD054E}" destId="{BCCD0927-199F-44C6-AFC3-4B151C36BCBD}" srcOrd="2" destOrd="0" presId="urn:microsoft.com/office/officeart/2018/2/layout/IconVerticalSolidList"/>
    <dgm:cxn modelId="{4CF6CCCC-4F80-47A4-A5FD-5F8E8CB6D112}" type="presParOf" srcId="{557ECB6C-73DC-4A6A-BE47-EE44DFBD054E}" destId="{EE2261C4-8882-4F70-B420-8AB1258D7F70}" srcOrd="3" destOrd="0" presId="urn:microsoft.com/office/officeart/2018/2/layout/IconVerticalSolidList"/>
    <dgm:cxn modelId="{4997545C-4D9F-4A45-B656-0099630DBC61}" type="presParOf" srcId="{E5E8BAEC-E7D9-410C-95DC-87A63CACA7F5}" destId="{D49AB208-5BAA-4282-A75B-16D4B8EC08C2}" srcOrd="5" destOrd="0" presId="urn:microsoft.com/office/officeart/2018/2/layout/IconVerticalSolidList"/>
    <dgm:cxn modelId="{255B5E50-C8B5-465B-B738-B860107DD27C}" type="presParOf" srcId="{E5E8BAEC-E7D9-410C-95DC-87A63CACA7F5}" destId="{9CB22EFF-37A8-42B6-8CD5-009F68C9B80A}" srcOrd="6" destOrd="0" presId="urn:microsoft.com/office/officeart/2018/2/layout/IconVerticalSolidList"/>
    <dgm:cxn modelId="{F863B33C-515A-42DB-81C4-BA71B1FA8931}" type="presParOf" srcId="{9CB22EFF-37A8-42B6-8CD5-009F68C9B80A}" destId="{77D55459-AF00-4E8B-97CE-43578A7A4BC1}" srcOrd="0" destOrd="0" presId="urn:microsoft.com/office/officeart/2018/2/layout/IconVerticalSolidList"/>
    <dgm:cxn modelId="{D8324CF1-CCF9-4C48-9F26-940B9621849F}" type="presParOf" srcId="{9CB22EFF-37A8-42B6-8CD5-009F68C9B80A}" destId="{B3CE8E5A-68B3-458B-9A39-A0A2E1C17823}" srcOrd="1" destOrd="0" presId="urn:microsoft.com/office/officeart/2018/2/layout/IconVerticalSolidList"/>
    <dgm:cxn modelId="{464E173E-2F3D-4513-B243-CBE277944FB0}" type="presParOf" srcId="{9CB22EFF-37A8-42B6-8CD5-009F68C9B80A}" destId="{71E9A326-03B3-4358-802B-42AD521D23D4}" srcOrd="2" destOrd="0" presId="urn:microsoft.com/office/officeart/2018/2/layout/IconVerticalSolidList"/>
    <dgm:cxn modelId="{84303358-CB74-43CC-B07A-C604ECCD5728}" type="presParOf" srcId="{9CB22EFF-37A8-42B6-8CD5-009F68C9B80A}" destId="{98C32318-6B74-4661-8EDB-C19A847C3C59}" srcOrd="3" destOrd="0" presId="urn:microsoft.com/office/officeart/2018/2/layout/IconVerticalSolidList"/>
    <dgm:cxn modelId="{AC9416C9-5D2D-4922-A97A-DC9AC7C6CDBF}" type="presParOf" srcId="{9CB22EFF-37A8-42B6-8CD5-009F68C9B80A}" destId="{AD3BDCDC-BAC7-4995-B865-9313A73D46F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4502A-3F0E-4402-B3EB-82B8F5170F5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F407273-C941-40C3-A11E-AE3D57BC412E}">
      <dgm:prSet/>
      <dgm:spPr/>
      <dgm:t>
        <a:bodyPr/>
        <a:lstStyle/>
        <a:p>
          <a:r>
            <a:rPr lang="en-US"/>
            <a:t>How Maintainable, How Flexible is this set of tests?</a:t>
          </a:r>
        </a:p>
      </dgm:t>
    </dgm:pt>
    <dgm:pt modelId="{98B0F7C1-4684-4C27-BB95-D76C6454B8C1}" type="parTrans" cxnId="{AD54BE10-4874-498E-A9F6-7BAA577511CF}">
      <dgm:prSet/>
      <dgm:spPr/>
      <dgm:t>
        <a:bodyPr/>
        <a:lstStyle/>
        <a:p>
          <a:endParaRPr lang="en-US"/>
        </a:p>
      </dgm:t>
    </dgm:pt>
    <dgm:pt modelId="{71A83978-55F4-41DE-9D97-DAFE3CA52E4D}" type="sibTrans" cxnId="{AD54BE10-4874-498E-A9F6-7BAA577511CF}">
      <dgm:prSet/>
      <dgm:spPr/>
      <dgm:t>
        <a:bodyPr/>
        <a:lstStyle/>
        <a:p>
          <a:endParaRPr lang="en-US"/>
        </a:p>
      </dgm:t>
    </dgm:pt>
    <dgm:pt modelId="{BBCB53A0-8EB0-4390-8117-F83DD7360E67}">
      <dgm:prSet/>
      <dgm:spPr/>
      <dgm:t>
        <a:bodyPr/>
        <a:lstStyle/>
        <a:p>
          <a:r>
            <a:rPr lang="en-US"/>
            <a:t>Restyle ToDos with material UI</a:t>
          </a:r>
        </a:p>
      </dgm:t>
    </dgm:pt>
    <dgm:pt modelId="{174BE244-A4D8-4AD2-BB89-C9BAF2BC130F}" type="parTrans" cxnId="{AD6E60CF-E0D2-476B-955D-FE7304735973}">
      <dgm:prSet/>
      <dgm:spPr/>
      <dgm:t>
        <a:bodyPr/>
        <a:lstStyle/>
        <a:p>
          <a:endParaRPr lang="en-US"/>
        </a:p>
      </dgm:t>
    </dgm:pt>
    <dgm:pt modelId="{B5473BBA-FADE-457B-B2E5-19685B7CA034}" type="sibTrans" cxnId="{AD6E60CF-E0D2-476B-955D-FE7304735973}">
      <dgm:prSet/>
      <dgm:spPr/>
      <dgm:t>
        <a:bodyPr/>
        <a:lstStyle/>
        <a:p>
          <a:endParaRPr lang="en-US"/>
        </a:p>
      </dgm:t>
    </dgm:pt>
    <dgm:pt modelId="{6B32590A-DB98-44BD-8AE3-9CBF827916D7}">
      <dgm:prSet/>
      <dgm:spPr/>
      <dgm:t>
        <a:bodyPr/>
        <a:lstStyle/>
        <a:p>
          <a:r>
            <a:rPr lang="en-US"/>
            <a:t>Remove all existing css styling classnames</a:t>
          </a:r>
        </a:p>
      </dgm:t>
    </dgm:pt>
    <dgm:pt modelId="{9D89E1F5-88C1-411C-BFB3-05C3D0D9D0CB}" type="parTrans" cxnId="{E407F30A-A55F-4ACF-81E7-555EED3DBE61}">
      <dgm:prSet/>
      <dgm:spPr/>
      <dgm:t>
        <a:bodyPr/>
        <a:lstStyle/>
        <a:p>
          <a:endParaRPr lang="en-US"/>
        </a:p>
      </dgm:t>
    </dgm:pt>
    <dgm:pt modelId="{1187E5CD-64D5-4B43-955B-F693E7AE3EEC}" type="sibTrans" cxnId="{E407F30A-A55F-4ACF-81E7-555EED3DBE61}">
      <dgm:prSet/>
      <dgm:spPr/>
      <dgm:t>
        <a:bodyPr/>
        <a:lstStyle/>
        <a:p>
          <a:endParaRPr lang="en-US"/>
        </a:p>
      </dgm:t>
    </dgm:pt>
    <dgm:pt modelId="{95F50067-632E-47D5-98EF-B0499A518C83}">
      <dgm:prSet/>
      <dgm:spPr/>
      <dgm:t>
        <a:bodyPr/>
        <a:lstStyle/>
        <a:p>
          <a:r>
            <a:rPr lang="en-US"/>
            <a:t>How many changes are needed to fix the tests? (Could this have been less?)</a:t>
          </a:r>
        </a:p>
      </dgm:t>
    </dgm:pt>
    <dgm:pt modelId="{73438014-04C8-494F-85E8-0B31B30A4571}" type="parTrans" cxnId="{4C68EA4F-DA63-4DC6-BD3D-7C5775F4F1FE}">
      <dgm:prSet/>
      <dgm:spPr/>
      <dgm:t>
        <a:bodyPr/>
        <a:lstStyle/>
        <a:p>
          <a:endParaRPr lang="en-US"/>
        </a:p>
      </dgm:t>
    </dgm:pt>
    <dgm:pt modelId="{036D8ACA-3D26-4426-A30F-1C26976995CE}" type="sibTrans" cxnId="{4C68EA4F-DA63-4DC6-BD3D-7C5775F4F1FE}">
      <dgm:prSet/>
      <dgm:spPr/>
      <dgm:t>
        <a:bodyPr/>
        <a:lstStyle/>
        <a:p>
          <a:endParaRPr lang="en-US"/>
        </a:p>
      </dgm:t>
    </dgm:pt>
    <dgm:pt modelId="{F12FE8AD-DAD5-4F15-AEE7-9CC88F61D2D4}">
      <dgm:prSet/>
      <dgm:spPr/>
      <dgm:t>
        <a:bodyPr/>
        <a:lstStyle/>
        <a:p>
          <a:r>
            <a:rPr lang="en-US" dirty="0"/>
            <a:t>Consider we were to add the ability to edit.</a:t>
          </a:r>
        </a:p>
      </dgm:t>
    </dgm:pt>
    <dgm:pt modelId="{7EA68F78-8698-4146-AA52-2BBEA04954E4}" type="parTrans" cxnId="{5D9EC648-96B2-4F34-9662-167165C3137E}">
      <dgm:prSet/>
      <dgm:spPr/>
      <dgm:t>
        <a:bodyPr/>
        <a:lstStyle/>
        <a:p>
          <a:endParaRPr lang="en-US"/>
        </a:p>
      </dgm:t>
    </dgm:pt>
    <dgm:pt modelId="{77FC510B-B71A-4653-9AB9-E3AA830BF66A}" type="sibTrans" cxnId="{5D9EC648-96B2-4F34-9662-167165C3137E}">
      <dgm:prSet/>
      <dgm:spPr/>
      <dgm:t>
        <a:bodyPr/>
        <a:lstStyle/>
        <a:p>
          <a:endParaRPr lang="en-US"/>
        </a:p>
      </dgm:t>
    </dgm:pt>
    <dgm:pt modelId="{FE7939A9-ADFB-4DE9-A393-C63EED736DFE}" type="pres">
      <dgm:prSet presAssocID="{C2C4502A-3F0E-4402-B3EB-82B8F5170F56}" presName="root" presStyleCnt="0">
        <dgm:presLayoutVars>
          <dgm:dir/>
          <dgm:resizeHandles val="exact"/>
        </dgm:presLayoutVars>
      </dgm:prSet>
      <dgm:spPr/>
    </dgm:pt>
    <dgm:pt modelId="{93E385DD-794D-4AB9-90A1-DD894FB4D1C1}" type="pres">
      <dgm:prSet presAssocID="{8F407273-C941-40C3-A11E-AE3D57BC412E}" presName="compNode" presStyleCnt="0"/>
      <dgm:spPr/>
    </dgm:pt>
    <dgm:pt modelId="{950B0E93-6F8E-40B8-ABC5-ECB047CAD044}" type="pres">
      <dgm:prSet presAssocID="{8F407273-C941-40C3-A11E-AE3D57BC412E}" presName="bgRect" presStyleLbl="bgShp" presStyleIdx="0" presStyleCnt="5"/>
      <dgm:spPr/>
    </dgm:pt>
    <dgm:pt modelId="{3EF6F6A1-7EAE-42AC-A9DA-67CFD96100D8}" type="pres">
      <dgm:prSet presAssocID="{8F407273-C941-40C3-A11E-AE3D57BC412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BB5E0A8C-C1D0-47B2-B3ED-E202D35FADB5}" type="pres">
      <dgm:prSet presAssocID="{8F407273-C941-40C3-A11E-AE3D57BC412E}" presName="spaceRect" presStyleCnt="0"/>
      <dgm:spPr/>
    </dgm:pt>
    <dgm:pt modelId="{8467C241-C396-40BE-B7CD-2A9C6CCCF91D}" type="pres">
      <dgm:prSet presAssocID="{8F407273-C941-40C3-A11E-AE3D57BC412E}" presName="parTx" presStyleLbl="revTx" presStyleIdx="0" presStyleCnt="5">
        <dgm:presLayoutVars>
          <dgm:chMax val="0"/>
          <dgm:chPref val="0"/>
        </dgm:presLayoutVars>
      </dgm:prSet>
      <dgm:spPr/>
    </dgm:pt>
    <dgm:pt modelId="{499B3F06-8C41-4206-B9DB-3BEEE8327E2C}" type="pres">
      <dgm:prSet presAssocID="{71A83978-55F4-41DE-9D97-DAFE3CA52E4D}" presName="sibTrans" presStyleCnt="0"/>
      <dgm:spPr/>
    </dgm:pt>
    <dgm:pt modelId="{80A6E553-F44A-4F1D-A35D-B4541380C601}" type="pres">
      <dgm:prSet presAssocID="{BBCB53A0-8EB0-4390-8117-F83DD7360E67}" presName="compNode" presStyleCnt="0"/>
      <dgm:spPr/>
    </dgm:pt>
    <dgm:pt modelId="{0AA0DD1F-F7B6-48B2-B764-A31EB10ADD60}" type="pres">
      <dgm:prSet presAssocID="{BBCB53A0-8EB0-4390-8117-F83DD7360E67}" presName="bgRect" presStyleLbl="bgShp" presStyleIdx="1" presStyleCnt="5"/>
      <dgm:spPr/>
    </dgm:pt>
    <dgm:pt modelId="{5690ED54-94D2-4E75-A6AF-B607960B1B63}" type="pres">
      <dgm:prSet presAssocID="{BBCB53A0-8EB0-4390-8117-F83DD7360E6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tom"/>
        </a:ext>
      </dgm:extLst>
    </dgm:pt>
    <dgm:pt modelId="{082A6E20-8048-4BFF-8A8A-B044200D630C}" type="pres">
      <dgm:prSet presAssocID="{BBCB53A0-8EB0-4390-8117-F83DD7360E67}" presName="spaceRect" presStyleCnt="0"/>
      <dgm:spPr/>
    </dgm:pt>
    <dgm:pt modelId="{7BC63ACE-7ABA-4398-B68A-C234D63C6CF7}" type="pres">
      <dgm:prSet presAssocID="{BBCB53A0-8EB0-4390-8117-F83DD7360E67}" presName="parTx" presStyleLbl="revTx" presStyleIdx="1" presStyleCnt="5">
        <dgm:presLayoutVars>
          <dgm:chMax val="0"/>
          <dgm:chPref val="0"/>
        </dgm:presLayoutVars>
      </dgm:prSet>
      <dgm:spPr/>
    </dgm:pt>
    <dgm:pt modelId="{F9DC40CB-5032-42E5-A023-33CF2A31800D}" type="pres">
      <dgm:prSet presAssocID="{B5473BBA-FADE-457B-B2E5-19685B7CA034}" presName="sibTrans" presStyleCnt="0"/>
      <dgm:spPr/>
    </dgm:pt>
    <dgm:pt modelId="{0E1247DE-512E-4118-B93F-9256C9B992CD}" type="pres">
      <dgm:prSet presAssocID="{6B32590A-DB98-44BD-8AE3-9CBF827916D7}" presName="compNode" presStyleCnt="0"/>
      <dgm:spPr/>
    </dgm:pt>
    <dgm:pt modelId="{E35F70ED-A163-4C42-8DD1-DCC57C3632BD}" type="pres">
      <dgm:prSet presAssocID="{6B32590A-DB98-44BD-8AE3-9CBF827916D7}" presName="bgRect" presStyleLbl="bgShp" presStyleIdx="2" presStyleCnt="5"/>
      <dgm:spPr/>
    </dgm:pt>
    <dgm:pt modelId="{FDA9E1DF-6006-4D7F-BC79-80172CAE325E}" type="pres">
      <dgm:prSet presAssocID="{6B32590A-DB98-44BD-8AE3-9CBF827916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335AD09C-A4A1-4403-9197-9C4534F8B06F}" type="pres">
      <dgm:prSet presAssocID="{6B32590A-DB98-44BD-8AE3-9CBF827916D7}" presName="spaceRect" presStyleCnt="0"/>
      <dgm:spPr/>
    </dgm:pt>
    <dgm:pt modelId="{6407CF65-25E4-4A14-A781-E04B4F0876AB}" type="pres">
      <dgm:prSet presAssocID="{6B32590A-DB98-44BD-8AE3-9CBF827916D7}" presName="parTx" presStyleLbl="revTx" presStyleIdx="2" presStyleCnt="5">
        <dgm:presLayoutVars>
          <dgm:chMax val="0"/>
          <dgm:chPref val="0"/>
        </dgm:presLayoutVars>
      </dgm:prSet>
      <dgm:spPr/>
    </dgm:pt>
    <dgm:pt modelId="{FD47ACFD-958A-4724-AAB2-01866EDE48F0}" type="pres">
      <dgm:prSet presAssocID="{1187E5CD-64D5-4B43-955B-F693E7AE3EEC}" presName="sibTrans" presStyleCnt="0"/>
      <dgm:spPr/>
    </dgm:pt>
    <dgm:pt modelId="{70C32DD9-E5C2-4F1F-84D0-6B8E3904BDF8}" type="pres">
      <dgm:prSet presAssocID="{95F50067-632E-47D5-98EF-B0499A518C83}" presName="compNode" presStyleCnt="0"/>
      <dgm:spPr/>
    </dgm:pt>
    <dgm:pt modelId="{C7F5EE47-83E6-4C97-B50C-6B7CB372E136}" type="pres">
      <dgm:prSet presAssocID="{95F50067-632E-47D5-98EF-B0499A518C83}" presName="bgRect" presStyleLbl="bgShp" presStyleIdx="3" presStyleCnt="5"/>
      <dgm:spPr/>
    </dgm:pt>
    <dgm:pt modelId="{07A0A9E3-9FE2-44F6-B29E-F4811622647F}" type="pres">
      <dgm:prSet presAssocID="{95F50067-632E-47D5-98EF-B0499A518C8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361E767E-B37F-4242-A8DF-B7555AA8819A}" type="pres">
      <dgm:prSet presAssocID="{95F50067-632E-47D5-98EF-B0499A518C83}" presName="spaceRect" presStyleCnt="0"/>
      <dgm:spPr/>
    </dgm:pt>
    <dgm:pt modelId="{7A896909-45F0-4615-9F01-73A24A5A1D0D}" type="pres">
      <dgm:prSet presAssocID="{95F50067-632E-47D5-98EF-B0499A518C83}" presName="parTx" presStyleLbl="revTx" presStyleIdx="3" presStyleCnt="5">
        <dgm:presLayoutVars>
          <dgm:chMax val="0"/>
          <dgm:chPref val="0"/>
        </dgm:presLayoutVars>
      </dgm:prSet>
      <dgm:spPr/>
    </dgm:pt>
    <dgm:pt modelId="{9643643E-8025-441A-8AFF-5590DCBA3B75}" type="pres">
      <dgm:prSet presAssocID="{036D8ACA-3D26-4426-A30F-1C26976995CE}" presName="sibTrans" presStyleCnt="0"/>
      <dgm:spPr/>
    </dgm:pt>
    <dgm:pt modelId="{F6059347-79AF-45F5-AAAC-5589AD452C31}" type="pres">
      <dgm:prSet presAssocID="{F12FE8AD-DAD5-4F15-AEE7-9CC88F61D2D4}" presName="compNode" presStyleCnt="0"/>
      <dgm:spPr/>
    </dgm:pt>
    <dgm:pt modelId="{747043E4-E1A6-4D11-86BA-AB1BCAC5B11A}" type="pres">
      <dgm:prSet presAssocID="{F12FE8AD-DAD5-4F15-AEE7-9CC88F61D2D4}" presName="bgRect" presStyleLbl="bgShp" presStyleIdx="4" presStyleCnt="5"/>
      <dgm:spPr/>
    </dgm:pt>
    <dgm:pt modelId="{8E82F69F-DA0F-4B5A-B9CF-99E162572748}" type="pres">
      <dgm:prSet presAssocID="{F12FE8AD-DAD5-4F15-AEE7-9CC88F61D2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Head with gears"/>
        </a:ext>
      </dgm:extLst>
    </dgm:pt>
    <dgm:pt modelId="{5261BB2F-4C44-4C43-AF65-98FA3100C1FA}" type="pres">
      <dgm:prSet presAssocID="{F12FE8AD-DAD5-4F15-AEE7-9CC88F61D2D4}" presName="spaceRect" presStyleCnt="0"/>
      <dgm:spPr/>
    </dgm:pt>
    <dgm:pt modelId="{1FA2BFE3-70DA-4ABD-9000-7632DF66057E}" type="pres">
      <dgm:prSet presAssocID="{F12FE8AD-DAD5-4F15-AEE7-9CC88F61D2D4}" presName="parTx" presStyleLbl="revTx" presStyleIdx="4" presStyleCnt="5">
        <dgm:presLayoutVars>
          <dgm:chMax val="0"/>
          <dgm:chPref val="0"/>
        </dgm:presLayoutVars>
      </dgm:prSet>
      <dgm:spPr/>
    </dgm:pt>
  </dgm:ptLst>
  <dgm:cxnLst>
    <dgm:cxn modelId="{E407F30A-A55F-4ACF-81E7-555EED3DBE61}" srcId="{C2C4502A-3F0E-4402-B3EB-82B8F5170F56}" destId="{6B32590A-DB98-44BD-8AE3-9CBF827916D7}" srcOrd="2" destOrd="0" parTransId="{9D89E1F5-88C1-411C-BFB3-05C3D0D9D0CB}" sibTransId="{1187E5CD-64D5-4B43-955B-F693E7AE3EEC}"/>
    <dgm:cxn modelId="{AD54BE10-4874-498E-A9F6-7BAA577511CF}" srcId="{C2C4502A-3F0E-4402-B3EB-82B8F5170F56}" destId="{8F407273-C941-40C3-A11E-AE3D57BC412E}" srcOrd="0" destOrd="0" parTransId="{98B0F7C1-4684-4C27-BB95-D76C6454B8C1}" sibTransId="{71A83978-55F4-41DE-9D97-DAFE3CA52E4D}"/>
    <dgm:cxn modelId="{0FBD1911-2DC9-4FB3-91EE-F07E90B79766}" type="presOf" srcId="{C2C4502A-3F0E-4402-B3EB-82B8F5170F56}" destId="{FE7939A9-ADFB-4DE9-A393-C63EED736DFE}" srcOrd="0" destOrd="0" presId="urn:microsoft.com/office/officeart/2018/2/layout/IconVerticalSolidList"/>
    <dgm:cxn modelId="{5D9EC648-96B2-4F34-9662-167165C3137E}" srcId="{C2C4502A-3F0E-4402-B3EB-82B8F5170F56}" destId="{F12FE8AD-DAD5-4F15-AEE7-9CC88F61D2D4}" srcOrd="4" destOrd="0" parTransId="{7EA68F78-8698-4146-AA52-2BBEA04954E4}" sibTransId="{77FC510B-B71A-4653-9AB9-E3AA830BF66A}"/>
    <dgm:cxn modelId="{F26D9B6F-3740-4244-8E34-5AF21EFF0ED9}" type="presOf" srcId="{F12FE8AD-DAD5-4F15-AEE7-9CC88F61D2D4}" destId="{1FA2BFE3-70DA-4ABD-9000-7632DF66057E}" srcOrd="0" destOrd="0" presId="urn:microsoft.com/office/officeart/2018/2/layout/IconVerticalSolidList"/>
    <dgm:cxn modelId="{4C68EA4F-DA63-4DC6-BD3D-7C5775F4F1FE}" srcId="{C2C4502A-3F0E-4402-B3EB-82B8F5170F56}" destId="{95F50067-632E-47D5-98EF-B0499A518C83}" srcOrd="3" destOrd="0" parTransId="{73438014-04C8-494F-85E8-0B31B30A4571}" sibTransId="{036D8ACA-3D26-4426-A30F-1C26976995CE}"/>
    <dgm:cxn modelId="{BF54ED59-5C5F-4CC8-91C1-F62CC471B4D5}" type="presOf" srcId="{6B32590A-DB98-44BD-8AE3-9CBF827916D7}" destId="{6407CF65-25E4-4A14-A781-E04B4F0876AB}" srcOrd="0" destOrd="0" presId="urn:microsoft.com/office/officeart/2018/2/layout/IconVerticalSolidList"/>
    <dgm:cxn modelId="{107CE58D-235C-4893-8144-84D107CEC0F7}" type="presOf" srcId="{BBCB53A0-8EB0-4390-8117-F83DD7360E67}" destId="{7BC63ACE-7ABA-4398-B68A-C234D63C6CF7}" srcOrd="0" destOrd="0" presId="urn:microsoft.com/office/officeart/2018/2/layout/IconVerticalSolidList"/>
    <dgm:cxn modelId="{D63A71CC-FEDB-4184-B4CA-B57D8BB96756}" type="presOf" srcId="{8F407273-C941-40C3-A11E-AE3D57BC412E}" destId="{8467C241-C396-40BE-B7CD-2A9C6CCCF91D}" srcOrd="0" destOrd="0" presId="urn:microsoft.com/office/officeart/2018/2/layout/IconVerticalSolidList"/>
    <dgm:cxn modelId="{AD6E60CF-E0D2-476B-955D-FE7304735973}" srcId="{C2C4502A-3F0E-4402-B3EB-82B8F5170F56}" destId="{BBCB53A0-8EB0-4390-8117-F83DD7360E67}" srcOrd="1" destOrd="0" parTransId="{174BE244-A4D8-4AD2-BB89-C9BAF2BC130F}" sibTransId="{B5473BBA-FADE-457B-B2E5-19685B7CA034}"/>
    <dgm:cxn modelId="{072991DA-CCDF-486A-834E-CDB97BA61F34}" type="presOf" srcId="{95F50067-632E-47D5-98EF-B0499A518C83}" destId="{7A896909-45F0-4615-9F01-73A24A5A1D0D}" srcOrd="0" destOrd="0" presId="urn:microsoft.com/office/officeart/2018/2/layout/IconVerticalSolidList"/>
    <dgm:cxn modelId="{288004D1-D720-4E8E-8A8C-A63513D16B51}" type="presParOf" srcId="{FE7939A9-ADFB-4DE9-A393-C63EED736DFE}" destId="{93E385DD-794D-4AB9-90A1-DD894FB4D1C1}" srcOrd="0" destOrd="0" presId="urn:microsoft.com/office/officeart/2018/2/layout/IconVerticalSolidList"/>
    <dgm:cxn modelId="{10E69115-BE9B-4674-A412-6F09BD004B57}" type="presParOf" srcId="{93E385DD-794D-4AB9-90A1-DD894FB4D1C1}" destId="{950B0E93-6F8E-40B8-ABC5-ECB047CAD044}" srcOrd="0" destOrd="0" presId="urn:microsoft.com/office/officeart/2018/2/layout/IconVerticalSolidList"/>
    <dgm:cxn modelId="{C8AED997-47F3-4B43-9EFE-4D9AC063BC55}" type="presParOf" srcId="{93E385DD-794D-4AB9-90A1-DD894FB4D1C1}" destId="{3EF6F6A1-7EAE-42AC-A9DA-67CFD96100D8}" srcOrd="1" destOrd="0" presId="urn:microsoft.com/office/officeart/2018/2/layout/IconVerticalSolidList"/>
    <dgm:cxn modelId="{9257166B-BA1A-4EF4-BB6A-6FE306D75ABD}" type="presParOf" srcId="{93E385DD-794D-4AB9-90A1-DD894FB4D1C1}" destId="{BB5E0A8C-C1D0-47B2-B3ED-E202D35FADB5}" srcOrd="2" destOrd="0" presId="urn:microsoft.com/office/officeart/2018/2/layout/IconVerticalSolidList"/>
    <dgm:cxn modelId="{A6FEE2F5-4751-479A-88B1-D62D14282ECA}" type="presParOf" srcId="{93E385DD-794D-4AB9-90A1-DD894FB4D1C1}" destId="{8467C241-C396-40BE-B7CD-2A9C6CCCF91D}" srcOrd="3" destOrd="0" presId="urn:microsoft.com/office/officeart/2018/2/layout/IconVerticalSolidList"/>
    <dgm:cxn modelId="{4C95D94B-7794-45D6-ACD8-3B458CBC09B8}" type="presParOf" srcId="{FE7939A9-ADFB-4DE9-A393-C63EED736DFE}" destId="{499B3F06-8C41-4206-B9DB-3BEEE8327E2C}" srcOrd="1" destOrd="0" presId="urn:microsoft.com/office/officeart/2018/2/layout/IconVerticalSolidList"/>
    <dgm:cxn modelId="{E399FBB2-4166-49E4-94D6-4A3F9E4744A2}" type="presParOf" srcId="{FE7939A9-ADFB-4DE9-A393-C63EED736DFE}" destId="{80A6E553-F44A-4F1D-A35D-B4541380C601}" srcOrd="2" destOrd="0" presId="urn:microsoft.com/office/officeart/2018/2/layout/IconVerticalSolidList"/>
    <dgm:cxn modelId="{5CF2CAE3-A933-4ACE-ADA8-E1FBB2E3C00D}" type="presParOf" srcId="{80A6E553-F44A-4F1D-A35D-B4541380C601}" destId="{0AA0DD1F-F7B6-48B2-B764-A31EB10ADD60}" srcOrd="0" destOrd="0" presId="urn:microsoft.com/office/officeart/2018/2/layout/IconVerticalSolidList"/>
    <dgm:cxn modelId="{3348E840-7A21-4B24-B65C-5B72E8AE4A52}" type="presParOf" srcId="{80A6E553-F44A-4F1D-A35D-B4541380C601}" destId="{5690ED54-94D2-4E75-A6AF-B607960B1B63}" srcOrd="1" destOrd="0" presId="urn:microsoft.com/office/officeart/2018/2/layout/IconVerticalSolidList"/>
    <dgm:cxn modelId="{39FE7B93-E1BF-42BC-986D-D233A2A16F24}" type="presParOf" srcId="{80A6E553-F44A-4F1D-A35D-B4541380C601}" destId="{082A6E20-8048-4BFF-8A8A-B044200D630C}" srcOrd="2" destOrd="0" presId="urn:microsoft.com/office/officeart/2018/2/layout/IconVerticalSolidList"/>
    <dgm:cxn modelId="{57480FBE-8790-4A53-A17D-A0F2DA89EE13}" type="presParOf" srcId="{80A6E553-F44A-4F1D-A35D-B4541380C601}" destId="{7BC63ACE-7ABA-4398-B68A-C234D63C6CF7}" srcOrd="3" destOrd="0" presId="urn:microsoft.com/office/officeart/2018/2/layout/IconVerticalSolidList"/>
    <dgm:cxn modelId="{D2324CD9-3748-49C5-AB4E-7F0F46C53259}" type="presParOf" srcId="{FE7939A9-ADFB-4DE9-A393-C63EED736DFE}" destId="{F9DC40CB-5032-42E5-A023-33CF2A31800D}" srcOrd="3" destOrd="0" presId="urn:microsoft.com/office/officeart/2018/2/layout/IconVerticalSolidList"/>
    <dgm:cxn modelId="{7EFB0729-E13A-4B65-B766-8CDF18AD8F5A}" type="presParOf" srcId="{FE7939A9-ADFB-4DE9-A393-C63EED736DFE}" destId="{0E1247DE-512E-4118-B93F-9256C9B992CD}" srcOrd="4" destOrd="0" presId="urn:microsoft.com/office/officeart/2018/2/layout/IconVerticalSolidList"/>
    <dgm:cxn modelId="{7EED2C9F-983F-4261-B395-5B3FBF075BAC}" type="presParOf" srcId="{0E1247DE-512E-4118-B93F-9256C9B992CD}" destId="{E35F70ED-A163-4C42-8DD1-DCC57C3632BD}" srcOrd="0" destOrd="0" presId="urn:microsoft.com/office/officeart/2018/2/layout/IconVerticalSolidList"/>
    <dgm:cxn modelId="{F2010C3F-3D50-4C34-BB2C-76724A9441E0}" type="presParOf" srcId="{0E1247DE-512E-4118-B93F-9256C9B992CD}" destId="{FDA9E1DF-6006-4D7F-BC79-80172CAE325E}" srcOrd="1" destOrd="0" presId="urn:microsoft.com/office/officeart/2018/2/layout/IconVerticalSolidList"/>
    <dgm:cxn modelId="{E9740DC7-9FAA-46E4-B64E-AD3CEDABA173}" type="presParOf" srcId="{0E1247DE-512E-4118-B93F-9256C9B992CD}" destId="{335AD09C-A4A1-4403-9197-9C4534F8B06F}" srcOrd="2" destOrd="0" presId="urn:microsoft.com/office/officeart/2018/2/layout/IconVerticalSolidList"/>
    <dgm:cxn modelId="{F88D48ED-6613-4414-84B3-B633C55F6D24}" type="presParOf" srcId="{0E1247DE-512E-4118-B93F-9256C9B992CD}" destId="{6407CF65-25E4-4A14-A781-E04B4F0876AB}" srcOrd="3" destOrd="0" presId="urn:microsoft.com/office/officeart/2018/2/layout/IconVerticalSolidList"/>
    <dgm:cxn modelId="{F3108679-FA8D-4DD7-A776-9A28CB516C69}" type="presParOf" srcId="{FE7939A9-ADFB-4DE9-A393-C63EED736DFE}" destId="{FD47ACFD-958A-4724-AAB2-01866EDE48F0}" srcOrd="5" destOrd="0" presId="urn:microsoft.com/office/officeart/2018/2/layout/IconVerticalSolidList"/>
    <dgm:cxn modelId="{E7378FC4-DA49-438B-BAC2-D38A998418DB}" type="presParOf" srcId="{FE7939A9-ADFB-4DE9-A393-C63EED736DFE}" destId="{70C32DD9-E5C2-4F1F-84D0-6B8E3904BDF8}" srcOrd="6" destOrd="0" presId="urn:microsoft.com/office/officeart/2018/2/layout/IconVerticalSolidList"/>
    <dgm:cxn modelId="{82E5227E-36B8-4476-8D16-658520C73B65}" type="presParOf" srcId="{70C32DD9-E5C2-4F1F-84D0-6B8E3904BDF8}" destId="{C7F5EE47-83E6-4C97-B50C-6B7CB372E136}" srcOrd="0" destOrd="0" presId="urn:microsoft.com/office/officeart/2018/2/layout/IconVerticalSolidList"/>
    <dgm:cxn modelId="{992350FB-98CA-403F-B414-FB884DF9A95E}" type="presParOf" srcId="{70C32DD9-E5C2-4F1F-84D0-6B8E3904BDF8}" destId="{07A0A9E3-9FE2-44F6-B29E-F4811622647F}" srcOrd="1" destOrd="0" presId="urn:microsoft.com/office/officeart/2018/2/layout/IconVerticalSolidList"/>
    <dgm:cxn modelId="{41F97CDD-DF62-4F6C-9213-01C962F4A2B3}" type="presParOf" srcId="{70C32DD9-E5C2-4F1F-84D0-6B8E3904BDF8}" destId="{361E767E-B37F-4242-A8DF-B7555AA8819A}" srcOrd="2" destOrd="0" presId="urn:microsoft.com/office/officeart/2018/2/layout/IconVerticalSolidList"/>
    <dgm:cxn modelId="{F9DDC2D2-2B5D-483E-B147-B3B5D9485D8B}" type="presParOf" srcId="{70C32DD9-E5C2-4F1F-84D0-6B8E3904BDF8}" destId="{7A896909-45F0-4615-9F01-73A24A5A1D0D}" srcOrd="3" destOrd="0" presId="urn:microsoft.com/office/officeart/2018/2/layout/IconVerticalSolidList"/>
    <dgm:cxn modelId="{0A6F8632-8FE6-4F00-A9A7-93E705606E32}" type="presParOf" srcId="{FE7939A9-ADFB-4DE9-A393-C63EED736DFE}" destId="{9643643E-8025-441A-8AFF-5590DCBA3B75}" srcOrd="7" destOrd="0" presId="urn:microsoft.com/office/officeart/2018/2/layout/IconVerticalSolidList"/>
    <dgm:cxn modelId="{51C7973A-828B-413F-B975-DBA103DBFB05}" type="presParOf" srcId="{FE7939A9-ADFB-4DE9-A393-C63EED736DFE}" destId="{F6059347-79AF-45F5-AAAC-5589AD452C31}" srcOrd="8" destOrd="0" presId="urn:microsoft.com/office/officeart/2018/2/layout/IconVerticalSolidList"/>
    <dgm:cxn modelId="{448EE83D-1470-48E5-BDEA-166E558D4C6F}" type="presParOf" srcId="{F6059347-79AF-45F5-AAAC-5589AD452C31}" destId="{747043E4-E1A6-4D11-86BA-AB1BCAC5B11A}" srcOrd="0" destOrd="0" presId="urn:microsoft.com/office/officeart/2018/2/layout/IconVerticalSolidList"/>
    <dgm:cxn modelId="{FB687DAB-0E02-4A02-B634-C3BF64F898EC}" type="presParOf" srcId="{F6059347-79AF-45F5-AAAC-5589AD452C31}" destId="{8E82F69F-DA0F-4B5A-B9CF-99E162572748}" srcOrd="1" destOrd="0" presId="urn:microsoft.com/office/officeart/2018/2/layout/IconVerticalSolidList"/>
    <dgm:cxn modelId="{327A8F36-62FC-498F-A3BD-867E3327A4D1}" type="presParOf" srcId="{F6059347-79AF-45F5-AAAC-5589AD452C31}" destId="{5261BB2F-4C44-4C43-AF65-98FA3100C1FA}" srcOrd="2" destOrd="0" presId="urn:microsoft.com/office/officeart/2018/2/layout/IconVerticalSolidList"/>
    <dgm:cxn modelId="{D275C5D5-BC19-49C3-8988-C35C6B1F7161}" type="presParOf" srcId="{F6059347-79AF-45F5-AAAC-5589AD452C31}" destId="{1FA2BFE3-70DA-4ABD-9000-7632DF6605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D40ED-62A0-4DB0-827F-4509FCA48E1E}">
      <dsp:nvSpPr>
        <dsp:cNvPr id="0" name=""/>
        <dsp:cNvSpPr/>
      </dsp:nvSpPr>
      <dsp:spPr>
        <a:xfrm>
          <a:off x="0" y="2447"/>
          <a:ext cx="6588691" cy="12403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8B122-A2EC-48B9-ACB1-56A910D44CBC}">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32726-C860-4AB8-8BB1-AEDD93C52844}">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Use data-* attributes to provide context to your selectors</a:t>
          </a:r>
          <a:endParaRPr lang="en-US" sz="2200" kern="1200"/>
        </a:p>
      </dsp:txBody>
      <dsp:txXfrm>
        <a:off x="1432649" y="2447"/>
        <a:ext cx="5156041" cy="1240389"/>
      </dsp:txXfrm>
    </dsp:sp>
    <dsp:sp modelId="{439F254A-9ACC-456D-B768-F7897A2F542D}">
      <dsp:nvSpPr>
        <dsp:cNvPr id="0" name=""/>
        <dsp:cNvSpPr/>
      </dsp:nvSpPr>
      <dsp:spPr>
        <a:xfrm>
          <a:off x="0" y="1552933"/>
          <a:ext cx="6588691" cy="12403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70737-8D11-4DC0-8A96-D8C5E4280C41}">
      <dsp:nvSpPr>
        <dsp:cNvPr id="0" name=""/>
        <dsp:cNvSpPr/>
      </dsp:nvSpPr>
      <dsp:spPr>
        <a:xfrm>
          <a:off x="375217" y="1832021"/>
          <a:ext cx="682214" cy="6822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5AD58-0CCC-44F0-AFED-1C781D765569}">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Test in isolation</a:t>
          </a:r>
          <a:endParaRPr lang="en-US" sz="2200" kern="1200"/>
        </a:p>
      </dsp:txBody>
      <dsp:txXfrm>
        <a:off x="1432649" y="1552933"/>
        <a:ext cx="5156041" cy="1240389"/>
      </dsp:txXfrm>
    </dsp:sp>
    <dsp:sp modelId="{5461BB29-8B8E-4510-A699-EB48FBE478E2}">
      <dsp:nvSpPr>
        <dsp:cNvPr id="0" name=""/>
        <dsp:cNvSpPr/>
      </dsp:nvSpPr>
      <dsp:spPr>
        <a:xfrm>
          <a:off x="0" y="3103420"/>
          <a:ext cx="6588691" cy="1240389"/>
        </a:xfrm>
        <a:prstGeom prst="roundRect">
          <a:avLst>
            <a:gd name="adj" fmla="val 100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5D4575A-5700-4889-88DE-5613F3B719E2}">
      <dsp:nvSpPr>
        <dsp:cNvPr id="0" name=""/>
        <dsp:cNvSpPr/>
      </dsp:nvSpPr>
      <dsp:spPr>
        <a:xfrm>
          <a:off x="375217" y="3382507"/>
          <a:ext cx="682214" cy="6822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2261C4-8882-4F70-B420-8AB1258D7F70}">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Tests should run independently</a:t>
          </a:r>
          <a:endParaRPr lang="en-US" sz="2200" kern="1200"/>
        </a:p>
      </dsp:txBody>
      <dsp:txXfrm>
        <a:off x="1432649" y="3103420"/>
        <a:ext cx="5156041" cy="1240389"/>
      </dsp:txXfrm>
    </dsp:sp>
    <dsp:sp modelId="{77D55459-AF00-4E8B-97CE-43578A7A4BC1}">
      <dsp:nvSpPr>
        <dsp:cNvPr id="0" name=""/>
        <dsp:cNvSpPr/>
      </dsp:nvSpPr>
      <dsp:spPr>
        <a:xfrm>
          <a:off x="0" y="4653906"/>
          <a:ext cx="6588691" cy="12403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E8E5A-68B3-458B-9A39-A0A2E1C17823}">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32318-6B74-4661-8EDB-C19A847C3C59}">
      <dsp:nvSpPr>
        <dsp:cNvPr id="0" name=""/>
        <dsp:cNvSpPr/>
      </dsp:nvSpPr>
      <dsp:spPr>
        <a:xfrm>
          <a:off x="1628096" y="4653906"/>
          <a:ext cx="2574017"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dirty="0"/>
            <a:t>Unit Tests != Integration Tests != End to End Tests</a:t>
          </a:r>
          <a:endParaRPr lang="en-US" sz="2200" kern="1200" dirty="0"/>
        </a:p>
      </dsp:txBody>
      <dsp:txXfrm>
        <a:off x="1628096" y="4653906"/>
        <a:ext cx="2574017" cy="1240389"/>
      </dsp:txXfrm>
    </dsp:sp>
    <dsp:sp modelId="{AD3BDCDC-BAC7-4995-B865-9313A73D46F4}">
      <dsp:nvSpPr>
        <dsp:cNvPr id="0" name=""/>
        <dsp:cNvSpPr/>
      </dsp:nvSpPr>
      <dsp:spPr>
        <a:xfrm>
          <a:off x="4397560" y="4653906"/>
          <a:ext cx="2191130"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577850">
            <a:lnSpc>
              <a:spcPct val="90000"/>
            </a:lnSpc>
            <a:spcBef>
              <a:spcPct val="0"/>
            </a:spcBef>
            <a:spcAft>
              <a:spcPct val="35000"/>
            </a:spcAft>
            <a:buNone/>
          </a:pPr>
          <a:r>
            <a:rPr lang="en-GB" sz="1300" kern="1200"/>
            <a:t>Test Flows</a:t>
          </a:r>
          <a:endParaRPr lang="en-US" sz="1300" kern="1200"/>
        </a:p>
        <a:p>
          <a:pPr marL="0" lvl="0" indent="0" algn="l" defTabSz="577850">
            <a:lnSpc>
              <a:spcPct val="90000"/>
            </a:lnSpc>
            <a:spcBef>
              <a:spcPct val="0"/>
            </a:spcBef>
            <a:spcAft>
              <a:spcPct val="35000"/>
            </a:spcAft>
            <a:buNone/>
          </a:pPr>
          <a:r>
            <a:rPr lang="en-GB" sz="1300" kern="1200"/>
            <a:t>Test integrations, but not all of them at once, mock/stub sensibly</a:t>
          </a:r>
          <a:endParaRPr lang="en-US" sz="1300" kern="1200"/>
        </a:p>
      </dsp:txBody>
      <dsp:txXfrm>
        <a:off x="4397560" y="4653906"/>
        <a:ext cx="2191130"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B0E93-6F8E-40B8-ABC5-ECB047CAD044}">
      <dsp:nvSpPr>
        <dsp:cNvPr id="0" name=""/>
        <dsp:cNvSpPr/>
      </dsp:nvSpPr>
      <dsp:spPr>
        <a:xfrm>
          <a:off x="0" y="4418"/>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6F6A1-7EAE-42AC-A9DA-67CFD96100D8}">
      <dsp:nvSpPr>
        <dsp:cNvPr id="0" name=""/>
        <dsp:cNvSpPr/>
      </dsp:nvSpPr>
      <dsp:spPr>
        <a:xfrm>
          <a:off x="284724" y="216197"/>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67C241-C396-40BE-B7CD-2A9C6CCCF91D}">
      <dsp:nvSpPr>
        <dsp:cNvPr id="0" name=""/>
        <dsp:cNvSpPr/>
      </dsp:nvSpPr>
      <dsp:spPr>
        <a:xfrm>
          <a:off x="1087129" y="4418"/>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How Maintainable, How Flexible is this set of tests?</a:t>
          </a:r>
        </a:p>
      </dsp:txBody>
      <dsp:txXfrm>
        <a:off x="1087129" y="4418"/>
        <a:ext cx="5161270" cy="941237"/>
      </dsp:txXfrm>
    </dsp:sp>
    <dsp:sp modelId="{0AA0DD1F-F7B6-48B2-B764-A31EB10ADD60}">
      <dsp:nvSpPr>
        <dsp:cNvPr id="0" name=""/>
        <dsp:cNvSpPr/>
      </dsp:nvSpPr>
      <dsp:spPr>
        <a:xfrm>
          <a:off x="0" y="1180965"/>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0ED54-94D2-4E75-A6AF-B607960B1B63}">
      <dsp:nvSpPr>
        <dsp:cNvPr id="0" name=""/>
        <dsp:cNvSpPr/>
      </dsp:nvSpPr>
      <dsp:spPr>
        <a:xfrm>
          <a:off x="284724" y="1392744"/>
          <a:ext cx="517680" cy="5176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C63ACE-7ABA-4398-B68A-C234D63C6CF7}">
      <dsp:nvSpPr>
        <dsp:cNvPr id="0" name=""/>
        <dsp:cNvSpPr/>
      </dsp:nvSpPr>
      <dsp:spPr>
        <a:xfrm>
          <a:off x="1087129" y="1180965"/>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Restyle ToDos with material UI</a:t>
          </a:r>
        </a:p>
      </dsp:txBody>
      <dsp:txXfrm>
        <a:off x="1087129" y="1180965"/>
        <a:ext cx="5161270" cy="941237"/>
      </dsp:txXfrm>
    </dsp:sp>
    <dsp:sp modelId="{E35F70ED-A163-4C42-8DD1-DCC57C3632BD}">
      <dsp:nvSpPr>
        <dsp:cNvPr id="0" name=""/>
        <dsp:cNvSpPr/>
      </dsp:nvSpPr>
      <dsp:spPr>
        <a:xfrm>
          <a:off x="0" y="2357512"/>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9E1DF-6006-4D7F-BC79-80172CAE325E}">
      <dsp:nvSpPr>
        <dsp:cNvPr id="0" name=""/>
        <dsp:cNvSpPr/>
      </dsp:nvSpPr>
      <dsp:spPr>
        <a:xfrm>
          <a:off x="284724" y="2569291"/>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07CF65-25E4-4A14-A781-E04B4F0876AB}">
      <dsp:nvSpPr>
        <dsp:cNvPr id="0" name=""/>
        <dsp:cNvSpPr/>
      </dsp:nvSpPr>
      <dsp:spPr>
        <a:xfrm>
          <a:off x="1087129" y="2357512"/>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Remove all existing css styling classnames</a:t>
          </a:r>
        </a:p>
      </dsp:txBody>
      <dsp:txXfrm>
        <a:off x="1087129" y="2357512"/>
        <a:ext cx="5161270" cy="941237"/>
      </dsp:txXfrm>
    </dsp:sp>
    <dsp:sp modelId="{C7F5EE47-83E6-4C97-B50C-6B7CB372E136}">
      <dsp:nvSpPr>
        <dsp:cNvPr id="0" name=""/>
        <dsp:cNvSpPr/>
      </dsp:nvSpPr>
      <dsp:spPr>
        <a:xfrm>
          <a:off x="0" y="3534059"/>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0A9E3-9FE2-44F6-B29E-F4811622647F}">
      <dsp:nvSpPr>
        <dsp:cNvPr id="0" name=""/>
        <dsp:cNvSpPr/>
      </dsp:nvSpPr>
      <dsp:spPr>
        <a:xfrm>
          <a:off x="284724" y="3745838"/>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96909-45F0-4615-9F01-73A24A5A1D0D}">
      <dsp:nvSpPr>
        <dsp:cNvPr id="0" name=""/>
        <dsp:cNvSpPr/>
      </dsp:nvSpPr>
      <dsp:spPr>
        <a:xfrm>
          <a:off x="1087129" y="3534059"/>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How many changes are needed to fix the tests? (Could this have been less?)</a:t>
          </a:r>
        </a:p>
      </dsp:txBody>
      <dsp:txXfrm>
        <a:off x="1087129" y="3534059"/>
        <a:ext cx="5161270" cy="941237"/>
      </dsp:txXfrm>
    </dsp:sp>
    <dsp:sp modelId="{747043E4-E1A6-4D11-86BA-AB1BCAC5B11A}">
      <dsp:nvSpPr>
        <dsp:cNvPr id="0" name=""/>
        <dsp:cNvSpPr/>
      </dsp:nvSpPr>
      <dsp:spPr>
        <a:xfrm>
          <a:off x="0" y="4710606"/>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2F69F-DA0F-4B5A-B9CF-99E162572748}">
      <dsp:nvSpPr>
        <dsp:cNvPr id="0" name=""/>
        <dsp:cNvSpPr/>
      </dsp:nvSpPr>
      <dsp:spPr>
        <a:xfrm>
          <a:off x="284724" y="4922384"/>
          <a:ext cx="517680" cy="517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A2BFE3-70DA-4ABD-9000-7632DF66057E}">
      <dsp:nvSpPr>
        <dsp:cNvPr id="0" name=""/>
        <dsp:cNvSpPr/>
      </dsp:nvSpPr>
      <dsp:spPr>
        <a:xfrm>
          <a:off x="1087129" y="4710606"/>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dirty="0"/>
            <a:t>Consider we were to add the ability to edit.</a:t>
          </a:r>
        </a:p>
      </dsp:txBody>
      <dsp:txXfrm>
        <a:off x="1087129" y="4710606"/>
        <a:ext cx="5161270" cy="941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F0C4E-9FDF-43FC-BB3E-EB0FB429C1C3}" type="datetimeFigureOut">
              <a:rPr lang="en-NL" smtClean="0"/>
              <a:t>11/11/2020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4AD5F-B8F6-4517-9F23-96D8AEE8229F}" type="slidenum">
              <a:rPr lang="en-NL" smtClean="0"/>
              <a:t>‹#›</a:t>
            </a:fld>
            <a:endParaRPr lang="en-NL"/>
          </a:p>
        </p:txBody>
      </p:sp>
    </p:spTree>
    <p:extLst>
      <p:ext uri="{BB962C8B-B14F-4D97-AF65-F5344CB8AC3E}">
        <p14:creationId xmlns:p14="http://schemas.microsoft.com/office/powerpoint/2010/main" val="4144804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my Introduction to Cypress</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a:t>
            </a:fld>
            <a:endParaRPr lang="en-NL"/>
          </a:p>
        </p:txBody>
      </p:sp>
    </p:spTree>
    <p:extLst>
      <p:ext uri="{BB962C8B-B14F-4D97-AF65-F5344CB8AC3E}">
        <p14:creationId xmlns:p14="http://schemas.microsoft.com/office/powerpoint/2010/main" val="92736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might not be worth it, the number runs you get for your licence is deceptively</a:t>
            </a:r>
            <a:r>
              <a:rPr lang="en-GB" baseline="0" dirty="0"/>
              <a:t> large</a:t>
            </a:r>
            <a:r>
              <a:rPr lang="en-GB" dirty="0"/>
              <a:t>. and</a:t>
            </a:r>
          </a:p>
          <a:p>
            <a:r>
              <a:rPr lang="en-GB" dirty="0"/>
              <a:t>You</a:t>
            </a:r>
            <a:r>
              <a:rPr lang="en-GB" baseline="0" dirty="0"/>
              <a:t> will lose out on the dashboard and cypress has obviously put a lot of work into their scheduling process which I imagine it would be difficult to replicate.</a:t>
            </a:r>
          </a:p>
          <a:p>
            <a:r>
              <a:rPr lang="en-GB" baseline="0" dirty="0"/>
              <a:t>However it might be useful in some scenarios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10</a:t>
            </a:fld>
            <a:endParaRPr lang="en-NL"/>
          </a:p>
        </p:txBody>
      </p:sp>
    </p:spTree>
    <p:extLst>
      <p:ext uri="{BB962C8B-B14F-4D97-AF65-F5344CB8AC3E}">
        <p14:creationId xmlns:p14="http://schemas.microsoft.com/office/powerpoint/2010/main" val="198116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Just taking</a:t>
            </a:r>
            <a:r>
              <a:rPr lang="en-GB" baseline="0" dirty="0"/>
              <a:t> a quick look at some real life data for this, </a:t>
            </a:r>
            <a:br>
              <a:rPr lang="en-GB" baseline="0" dirty="0"/>
            </a:br>
            <a:r>
              <a:rPr lang="en-GB" baseline="0" dirty="0"/>
              <a:t>What you see here is the cypress dashboard for several actively developed applications, June where we did some load testing or similar and a more regular month of July</a:t>
            </a:r>
            <a:br>
              <a:rPr lang="en-GB" baseline="0" dirty="0"/>
            </a:br>
            <a:r>
              <a:rPr lang="en-GB" baseline="0" dirty="0"/>
              <a:t>Given the free licence is for 500 runs a month and the first paid for licence is 25,000 runs per month. </a:t>
            </a:r>
            <a:br>
              <a:rPr lang="en-GB" baseline="0" dirty="0"/>
            </a:br>
            <a:r>
              <a:rPr lang="en-GB" baseline="0" dirty="0"/>
              <a:t>we on a regular month would barely pass the free limit and even when we hit it hard we still have difficultly hitting the next limit</a:t>
            </a:r>
            <a:br>
              <a:rPr lang="en-GB" baseline="0" dirty="0"/>
            </a:br>
            <a:br>
              <a:rPr lang="en-GB" baseline="0"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11</a:t>
            </a:fld>
            <a:endParaRPr lang="en-NL"/>
          </a:p>
        </p:txBody>
      </p:sp>
    </p:spTree>
    <p:extLst>
      <p:ext uri="{BB962C8B-B14F-4D97-AF65-F5344CB8AC3E}">
        <p14:creationId xmlns:p14="http://schemas.microsoft.com/office/powerpoint/2010/main" val="1610905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a:t>
            </a:r>
            <a:r>
              <a:rPr lang="en-GB" baseline="0" dirty="0"/>
              <a:t> just some real data from cypress, this is a full year of runs against a single application that is still under development but was definitely more so at the beginning of the year, 2 developers and there are unit test so this is representative of all check ins but of all test runs.</a:t>
            </a:r>
          </a:p>
          <a:p>
            <a:r>
              <a:rPr lang="en-GB" baseline="0" dirty="0"/>
              <a:t>(</a:t>
            </a:r>
            <a:r>
              <a:rPr lang="en-GB" baseline="0" dirty="0" err="1"/>
              <a:t>youd</a:t>
            </a:r>
            <a:r>
              <a:rPr lang="en-GB" baseline="0" dirty="0"/>
              <a:t> use less than you expect)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12</a:t>
            </a:fld>
            <a:endParaRPr lang="en-NL"/>
          </a:p>
        </p:txBody>
      </p:sp>
    </p:spTree>
    <p:extLst>
      <p:ext uri="{BB962C8B-B14F-4D97-AF65-F5344CB8AC3E}">
        <p14:creationId xmlns:p14="http://schemas.microsoft.com/office/powerpoint/2010/main" val="261343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now we know what cypress is and how it works but how do you use it.</a:t>
            </a:r>
            <a:br>
              <a:rPr lang="en-GB" baseline="0" dirty="0"/>
            </a:br>
            <a:r>
              <a:rPr lang="en-GB" baseline="0" dirty="0"/>
              <a:t>So I created an application which makes some web requests, displays some data and then proceeded to write a few tests for it.</a:t>
            </a:r>
            <a:br>
              <a:rPr lang="en-GB" baseline="0" dirty="0"/>
            </a:br>
            <a:r>
              <a:rPr lang="en-GB" baseline="0" dirty="0"/>
              <a:t>First up the application.</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13</a:t>
            </a:fld>
            <a:endParaRPr lang="en-NL"/>
          </a:p>
        </p:txBody>
      </p:sp>
    </p:spTree>
    <p:extLst>
      <p:ext uri="{BB962C8B-B14F-4D97-AF65-F5344CB8AC3E}">
        <p14:creationId xmlns:p14="http://schemas.microsoft.com/office/powerpoint/2010/main" val="563024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a:t>
            </a:r>
            <a:r>
              <a:rPr lang="en-GB" baseline="0" dirty="0"/>
              <a:t> can see here, the application loads the first 10 albums and the photos contained in those albums, then for any other albums it will provide a button which the user can click on to load those pictures.</a:t>
            </a:r>
          </a:p>
          <a:p>
            <a:r>
              <a:rPr lang="en-GB" baseline="0" dirty="0"/>
              <a:t>Nothing complicated just an application that makes some delayed web requests.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14</a:t>
            </a:fld>
            <a:endParaRPr lang="en-NL"/>
          </a:p>
        </p:txBody>
      </p:sp>
    </p:spTree>
    <p:extLst>
      <p:ext uri="{BB962C8B-B14F-4D97-AF65-F5344CB8AC3E}">
        <p14:creationId xmlns:p14="http://schemas.microsoft.com/office/powerpoint/2010/main" val="3552988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write</a:t>
            </a:r>
            <a:r>
              <a:rPr lang="en-GB" baseline="0" dirty="0"/>
              <a:t> the first test.</a:t>
            </a:r>
            <a:br>
              <a:rPr lang="en-GB" baseline="0" dirty="0"/>
            </a:br>
            <a:r>
              <a:rPr lang="en-GB" baseline="0" dirty="0"/>
              <a:t>So basic structure of test</a:t>
            </a:r>
          </a:p>
          <a:p>
            <a:r>
              <a:rPr lang="en-GB" baseline="0" dirty="0"/>
              <a:t>It is our first test</a:t>
            </a:r>
          </a:p>
          <a:p>
            <a:r>
              <a:rPr lang="en-GB" baseline="0" dirty="0"/>
              <a:t>we visit the albums page</a:t>
            </a:r>
          </a:p>
          <a:p>
            <a:r>
              <a:rPr lang="en-GB" baseline="0" dirty="0"/>
              <a:t>Then we get the album element and assert that it should exist</a:t>
            </a:r>
          </a:p>
          <a:p>
            <a:endParaRPr lang="en-GB" baseline="0" dirty="0"/>
          </a:p>
          <a:p>
            <a:r>
              <a:rPr lang="en-GB" baseline="0" dirty="0"/>
              <a:t>And we can see on the right, the cypress runner, where these steps match up and the following completion of web requests it makes on load.</a:t>
            </a:r>
          </a:p>
        </p:txBody>
      </p:sp>
      <p:sp>
        <p:nvSpPr>
          <p:cNvPr id="4" name="Slide Number Placeholder 3"/>
          <p:cNvSpPr>
            <a:spLocks noGrp="1"/>
          </p:cNvSpPr>
          <p:nvPr>
            <p:ph type="sldNum" sz="quarter" idx="5"/>
          </p:nvPr>
        </p:nvSpPr>
        <p:spPr/>
        <p:txBody>
          <a:bodyPr/>
          <a:lstStyle/>
          <a:p>
            <a:fld id="{EFD4AD5F-B8F6-4517-9F23-96D8AEE8229F}" type="slidenum">
              <a:rPr lang="en-NL" smtClean="0"/>
              <a:t>15</a:t>
            </a:fld>
            <a:endParaRPr lang="en-NL"/>
          </a:p>
        </p:txBody>
      </p:sp>
    </p:spTree>
    <p:extLst>
      <p:ext uri="{BB962C8B-B14F-4D97-AF65-F5344CB8AC3E}">
        <p14:creationId xmlns:p14="http://schemas.microsoft.com/office/powerpoint/2010/main" val="3931895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a:t>
            </a:r>
            <a:r>
              <a:rPr lang="en-GB" baseline="0" dirty="0"/>
              <a:t> that we have seen a simple test, lets take a little look at flow of control.</a:t>
            </a:r>
          </a:p>
          <a:p>
            <a:r>
              <a:rPr lang="en-GB" baseline="0" dirty="0"/>
              <a:t>Cypress supports both an asynchronous and synchronous style its worth knowing that it always executes in a synchronous manner. </a:t>
            </a:r>
            <a:br>
              <a:rPr lang="en-GB" baseline="0" dirty="0"/>
            </a:br>
            <a:r>
              <a:rPr lang="en-GB" baseline="0" dirty="0"/>
              <a:t>I have some examples which hopefully demonstrate this well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16</a:t>
            </a:fld>
            <a:endParaRPr lang="en-NL"/>
          </a:p>
        </p:txBody>
      </p:sp>
    </p:spTree>
    <p:extLst>
      <p:ext uri="{BB962C8B-B14F-4D97-AF65-F5344CB8AC3E}">
        <p14:creationId xmlns:p14="http://schemas.microsoft.com/office/powerpoint/2010/main" val="3877634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3</a:t>
            </a:r>
            <a:r>
              <a:rPr lang="en-GB" baseline="0" dirty="0"/>
              <a:t> tests run in the same manner,</a:t>
            </a:r>
            <a:br>
              <a:rPr lang="en-GB" baseline="0" dirty="0"/>
            </a:br>
            <a:r>
              <a:rPr lang="en-GB" baseline="0" dirty="0"/>
              <a:t>the first test is perhaps the most obvious, it avoids any nesting entirely.</a:t>
            </a:r>
          </a:p>
          <a:p>
            <a:r>
              <a:rPr lang="en-GB" baseline="0" dirty="0"/>
              <a:t>The second is has a bit more of a random approach</a:t>
            </a:r>
          </a:p>
          <a:p>
            <a:r>
              <a:rPr lang="en-GB" baseline="0" dirty="0"/>
              <a:t>While the third test prefers nesting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they all have the same output, but with a more complicated example we can see how this could have value</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17</a:t>
            </a:fld>
            <a:endParaRPr lang="en-NL"/>
          </a:p>
        </p:txBody>
      </p:sp>
    </p:spTree>
    <p:extLst>
      <p:ext uri="{BB962C8B-B14F-4D97-AF65-F5344CB8AC3E}">
        <p14:creationId xmlns:p14="http://schemas.microsoft.com/office/powerpoint/2010/main" val="1251806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example</a:t>
            </a:r>
            <a:r>
              <a:rPr lang="en-GB" baseline="0" dirty="0"/>
              <a:t> which is actually for the next part of the case study but it provides a nice example to meaningful nesting.</a:t>
            </a:r>
          </a:p>
          <a:p>
            <a:r>
              <a:rPr lang="en-GB" baseline="0" dirty="0"/>
              <a:t>Hopefully its obvious that there are 3 parts to this test</a:t>
            </a:r>
          </a:p>
        </p:txBody>
      </p:sp>
      <p:sp>
        <p:nvSpPr>
          <p:cNvPr id="4" name="Slide Number Placeholder 3"/>
          <p:cNvSpPr>
            <a:spLocks noGrp="1"/>
          </p:cNvSpPr>
          <p:nvPr>
            <p:ph type="sldNum" sz="quarter" idx="5"/>
          </p:nvPr>
        </p:nvSpPr>
        <p:spPr/>
        <p:txBody>
          <a:bodyPr/>
          <a:lstStyle/>
          <a:p>
            <a:fld id="{EFD4AD5F-B8F6-4517-9F23-96D8AEE8229F}" type="slidenum">
              <a:rPr lang="en-NL" smtClean="0"/>
              <a:t>18</a:t>
            </a:fld>
            <a:endParaRPr lang="en-NL"/>
          </a:p>
        </p:txBody>
      </p:sp>
    </p:spTree>
    <p:extLst>
      <p:ext uri="{BB962C8B-B14F-4D97-AF65-F5344CB8AC3E}">
        <p14:creationId xmlns:p14="http://schemas.microsoft.com/office/powerpoint/2010/main" val="450318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the initial</a:t>
            </a:r>
            <a:r>
              <a:rPr lang="en-GB" baseline="0" dirty="0"/>
              <a:t> setup and visit of the page, where we visit the </a:t>
            </a:r>
            <a:r>
              <a:rPr lang="en-GB" baseline="0" dirty="0" err="1"/>
              <a:t>todos</a:t>
            </a:r>
            <a:r>
              <a:rPr lang="en-GB" baseline="0" dirty="0"/>
              <a:t> page and check that to do items should not exist</a:t>
            </a:r>
          </a:p>
          <a:p>
            <a:br>
              <a:rPr lang="en-GB" baseline="0" dirty="0"/>
            </a:br>
            <a:r>
              <a:rPr lang="en-GB" baseline="0" dirty="0"/>
              <a:t>Then we get the </a:t>
            </a:r>
            <a:r>
              <a:rPr lang="en-GB" baseline="0" dirty="0" err="1"/>
              <a:t>todo</a:t>
            </a:r>
            <a:r>
              <a:rPr lang="en-GB" baseline="0" dirty="0"/>
              <a:t> form input field and type the text Test Text, we get the </a:t>
            </a:r>
            <a:r>
              <a:rPr lang="en-GB" baseline="0" dirty="0" err="1"/>
              <a:t>todo</a:t>
            </a:r>
            <a:r>
              <a:rPr lang="en-GB" baseline="0" dirty="0"/>
              <a:t> add and clear button click on it and then assert several conditions related to that button click.</a:t>
            </a:r>
          </a:p>
          <a:p>
            <a:r>
              <a:rPr lang="en-GB" baseline="0" dirty="0"/>
              <a:t>After which we return back to the main flow and continue with our test.</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19</a:t>
            </a:fld>
            <a:endParaRPr lang="en-NL"/>
          </a:p>
        </p:txBody>
      </p:sp>
    </p:spTree>
    <p:extLst>
      <p:ext uri="{BB962C8B-B14F-4D97-AF65-F5344CB8AC3E}">
        <p14:creationId xmlns:p14="http://schemas.microsoft.com/office/powerpoint/2010/main" val="135423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Philip Jory, I am a full stack software engineer and have been at Albelli for about 2 years.</a:t>
            </a:r>
          </a:p>
          <a:p>
            <a:endParaRPr lang="en-GB" dirty="0"/>
          </a:p>
          <a:p>
            <a:r>
              <a:rPr lang="en-GB" dirty="0"/>
              <a:t>Today I will be giving a brief introduction to cypress and walking through a couple of simplified case studies with focus on problems encountered and best practices to avoid or minimise them.</a:t>
            </a:r>
          </a:p>
          <a:p>
            <a:endParaRPr lang="en-GB" dirty="0"/>
          </a:p>
          <a:p>
            <a:r>
              <a:rPr lang="en-GB" dirty="0"/>
              <a:t>Cypress online documentation will be more up to date and complete so make sure to check it out</a:t>
            </a:r>
            <a:br>
              <a:rPr lang="en-GB" dirty="0"/>
            </a:br>
            <a:br>
              <a:rPr lang="en-GB"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a:t>
            </a:fld>
            <a:endParaRPr lang="en-NL"/>
          </a:p>
        </p:txBody>
      </p:sp>
    </p:spTree>
    <p:extLst>
      <p:ext uri="{BB962C8B-B14F-4D97-AF65-F5344CB8AC3E}">
        <p14:creationId xmlns:p14="http://schemas.microsoft.com/office/powerpoint/2010/main" val="294319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other side of the case study, is a fairly simple action based application that will record a list of to dos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20</a:t>
            </a:fld>
            <a:endParaRPr lang="en-NL"/>
          </a:p>
        </p:txBody>
      </p:sp>
    </p:spTree>
    <p:extLst>
      <p:ext uri="{BB962C8B-B14F-4D97-AF65-F5344CB8AC3E}">
        <p14:creationId xmlns:p14="http://schemas.microsoft.com/office/powerpoint/2010/main" val="1673905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here, the </a:t>
            </a:r>
            <a:r>
              <a:rPr lang="en-GB" dirty="0" err="1"/>
              <a:t>todos</a:t>
            </a:r>
            <a:r>
              <a:rPr lang="en-GB" dirty="0"/>
              <a:t> application</a:t>
            </a:r>
            <a:r>
              <a:rPr lang="en-GB" baseline="0" dirty="0"/>
              <a:t> allows the user to type text into a plain input field</a:t>
            </a:r>
          </a:p>
          <a:p>
            <a:r>
              <a:rPr lang="en-GB" baseline="0" dirty="0"/>
              <a:t>There are 2 options provided, the user can add the item to the list and clear the text box </a:t>
            </a:r>
          </a:p>
          <a:p>
            <a:r>
              <a:rPr lang="en-GB" baseline="0" dirty="0"/>
              <a:t>They can also add the item to the list, keep the text and edit and add again.</a:t>
            </a:r>
          </a:p>
          <a:p>
            <a:r>
              <a:rPr lang="en-GB" baseline="0" dirty="0"/>
              <a:t>They also have the ability to remove an item from the list</a:t>
            </a:r>
          </a:p>
          <a:p>
            <a:r>
              <a:rPr lang="en-GB" baseline="0" dirty="0"/>
              <a:t>And then I wrote a test for this flow.</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21</a:t>
            </a:fld>
            <a:endParaRPr lang="en-NL"/>
          </a:p>
        </p:txBody>
      </p:sp>
    </p:spTree>
    <p:extLst>
      <p:ext uri="{BB962C8B-B14F-4D97-AF65-F5344CB8AC3E}">
        <p14:creationId xmlns:p14="http://schemas.microsoft.com/office/powerpoint/2010/main" val="2683980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Done.</a:t>
            </a:r>
          </a:p>
          <a:p>
            <a:r>
              <a:rPr lang="en-GB" dirty="0"/>
              <a:t>Test</a:t>
            </a:r>
            <a:r>
              <a:rPr lang="en-GB" baseline="0" dirty="0"/>
              <a:t> everything in one test, we know at the start there will be no data and each step in the test can prepare the state for the next assertion.</a:t>
            </a:r>
          </a:p>
          <a:p>
            <a:endParaRPr lang="en-GB" baseline="0" dirty="0"/>
          </a:p>
          <a:p>
            <a:r>
              <a:rPr lang="en-GB" baseline="0" dirty="0"/>
              <a:t>I do prefer that the tests be almost readable if possible.</a:t>
            </a:r>
          </a:p>
          <a:p>
            <a:r>
              <a:rPr lang="en-GB" baseline="0" dirty="0"/>
              <a:t>Visit the </a:t>
            </a:r>
            <a:r>
              <a:rPr lang="en-GB" baseline="0" dirty="0" err="1"/>
              <a:t>todos</a:t>
            </a:r>
            <a:r>
              <a:rPr lang="en-GB" baseline="0" dirty="0"/>
              <a:t> page, get </a:t>
            </a:r>
            <a:r>
              <a:rPr lang="en-GB" baseline="0" dirty="0" err="1"/>
              <a:t>todos</a:t>
            </a:r>
            <a:r>
              <a:rPr lang="en-GB" baseline="0" dirty="0"/>
              <a:t> should not exist, get the button containing the + text and click on it,</a:t>
            </a:r>
          </a:p>
          <a:p>
            <a:r>
              <a:rPr lang="en-GB" baseline="0" dirty="0"/>
              <a:t>Get </a:t>
            </a:r>
            <a:r>
              <a:rPr lang="en-GB" baseline="0" dirty="0" err="1"/>
              <a:t>todos</a:t>
            </a:r>
            <a:r>
              <a:rPr lang="en-GB" baseline="0" dirty="0"/>
              <a:t> should not exist, get the </a:t>
            </a:r>
            <a:r>
              <a:rPr lang="en-GB" baseline="0" dirty="0" err="1"/>
              <a:t>todo</a:t>
            </a:r>
            <a:r>
              <a:rPr lang="en-GB" baseline="0" dirty="0"/>
              <a:t> form input field and type in the text test text  and so on.</a:t>
            </a:r>
            <a:br>
              <a:rPr lang="en-GB" baseline="0" dirty="0"/>
            </a:br>
            <a:endParaRPr lang="en-GB" baseline="0" dirty="0"/>
          </a:p>
          <a:p>
            <a:endParaRPr lang="en-GB" baseline="0" dirty="0"/>
          </a:p>
          <a:p>
            <a:r>
              <a:rPr lang="en-GB" baseline="0" dirty="0"/>
              <a:t>Honestly, I used to write tests like this and probably still would on a first pass or for an application that will never change.</a:t>
            </a:r>
            <a:br>
              <a:rPr lang="en-GB" baseline="0" dirty="0"/>
            </a:br>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22</a:t>
            </a:fld>
            <a:endParaRPr lang="en-NL"/>
          </a:p>
        </p:txBody>
      </p:sp>
    </p:spTree>
    <p:extLst>
      <p:ext uri="{BB962C8B-B14F-4D97-AF65-F5344CB8AC3E}">
        <p14:creationId xmlns:p14="http://schemas.microsoft.com/office/powerpoint/2010/main" val="626794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err="1"/>
              <a:t>Whats</a:t>
            </a:r>
            <a:r>
              <a:rPr lang="en-GB" baseline="0" dirty="0"/>
              <a:t> wrong with it?, it runs, it passes, that’s what I expect.</a:t>
            </a:r>
            <a:br>
              <a:rPr lang="en-GB" baseline="0" dirty="0"/>
            </a:br>
            <a:r>
              <a:rPr lang="en-GB" baseline="0" dirty="0"/>
              <a:t>The answer is always about you don’t expect.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23</a:t>
            </a:fld>
            <a:endParaRPr lang="en-NL"/>
          </a:p>
        </p:txBody>
      </p:sp>
    </p:spTree>
    <p:extLst>
      <p:ext uri="{BB962C8B-B14F-4D97-AF65-F5344CB8AC3E}">
        <p14:creationId xmlns:p14="http://schemas.microsoft.com/office/powerpoint/2010/main" val="420041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see this test is clearly testing different things, and without going too much</a:t>
            </a:r>
            <a:r>
              <a:rPr lang="en-GB" baseline="0" dirty="0"/>
              <a:t> </a:t>
            </a:r>
            <a:r>
              <a:rPr lang="en-GB" baseline="0" dirty="0" err="1"/>
              <a:t>deail</a:t>
            </a:r>
            <a:r>
              <a:rPr lang="en-GB" dirty="0"/>
              <a:t> on the</a:t>
            </a:r>
            <a:r>
              <a:rPr lang="en-GB" baseline="0" dirty="0"/>
              <a:t> benefits of testing in isolation</a:t>
            </a:r>
          </a:p>
          <a:p>
            <a:r>
              <a:rPr lang="en-GB" baseline="0" dirty="0"/>
              <a:t>If we break add for example and we also break delete it would take at least 2 passes including fixes to figure this out.</a:t>
            </a:r>
          </a:p>
          <a:p>
            <a:r>
              <a:rPr lang="en-GB" baseline="0" dirty="0"/>
              <a:t>There is also a question maintainability, should we start adding assertions in here it will get harder and harder to read, and also being able to add a new test without risking the existing tests.</a:t>
            </a:r>
            <a:br>
              <a:rPr lang="en-GB" baseline="0" dirty="0"/>
            </a:br>
            <a:r>
              <a:rPr lang="en-GB" baseline="0" dirty="0"/>
              <a:t>If we were to add the ability to Update, the test would need to be sandwiched in here somewhere and possibly cause problems (the more complicated the test the bigger an issue this is)</a:t>
            </a:r>
          </a:p>
          <a:p>
            <a:r>
              <a:rPr lang="en-GB" baseline="0" dirty="0"/>
              <a:t>It sets a bad precedent for future extension.</a:t>
            </a:r>
            <a:br>
              <a:rPr lang="en-GB" baseline="0"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24</a:t>
            </a:fld>
            <a:endParaRPr lang="en-NL"/>
          </a:p>
        </p:txBody>
      </p:sp>
    </p:spTree>
    <p:extLst>
      <p:ext uri="{BB962C8B-B14F-4D97-AF65-F5344CB8AC3E}">
        <p14:creationId xmlns:p14="http://schemas.microsoft.com/office/powerpoint/2010/main" val="10412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that</a:t>
            </a:r>
            <a:r>
              <a:rPr lang="en-GB" baseline="0" dirty="0"/>
              <a:t> said, id like to take a little bit about some common Cypress specific pitfalls and hopefully help with some understanding as to how it works. </a:t>
            </a:r>
          </a:p>
          <a:p>
            <a:r>
              <a:rPr lang="en-GB" baseline="0" dirty="0"/>
              <a:t>Then we will come back to this test and make it better.</a:t>
            </a:r>
            <a:br>
              <a:rPr lang="en-GB" baseline="0" dirty="0"/>
            </a:br>
            <a:r>
              <a:rPr lang="en-GB" baseline="0" dirty="0"/>
              <a:t>First, always assert something, because these assertions work like check points and the automatic retries which while useful can give the appearance of instability, where a test succeeds one day and fails the next.</a:t>
            </a:r>
            <a:br>
              <a:rPr lang="en-GB" baseline="0" dirty="0"/>
            </a:br>
            <a:r>
              <a:rPr lang="en-GB" baseline="0" dirty="0"/>
              <a:t>One of the methods to moderate the retry issues is to use waiting.</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25</a:t>
            </a:fld>
            <a:endParaRPr lang="en-NL"/>
          </a:p>
        </p:txBody>
      </p:sp>
    </p:spTree>
    <p:extLst>
      <p:ext uri="{BB962C8B-B14F-4D97-AF65-F5344CB8AC3E}">
        <p14:creationId xmlns:p14="http://schemas.microsoft.com/office/powerpoint/2010/main" val="174233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a:t>
            </a:r>
            <a:r>
              <a:rPr lang="en-GB" baseline="0" dirty="0"/>
              <a:t> bit of a code example to explain what I mean by these retry issues and its affect on stability.</a:t>
            </a:r>
            <a:br>
              <a:rPr lang="en-GB" baseline="0" dirty="0"/>
            </a:br>
            <a:r>
              <a:rPr lang="en-GB" baseline="0" dirty="0"/>
              <a:t>Imagine the albums application, when it first loads it is blank, it then requests its albums and then for each album requests the album photos, so there are various states in the application.</a:t>
            </a:r>
          </a:p>
          <a:p>
            <a:r>
              <a:rPr lang="en-GB" baseline="0" dirty="0"/>
              <a:t>In the first test we</a:t>
            </a:r>
          </a:p>
          <a:p>
            <a:r>
              <a:rPr lang="en-GB" baseline="0" dirty="0"/>
              <a:t>get the albums and then using that album we get its related photos and check at least one will exist.</a:t>
            </a:r>
            <a:br>
              <a:rPr lang="en-GB" baseline="0" dirty="0"/>
            </a:br>
            <a:r>
              <a:rPr lang="en-GB" baseline="0" dirty="0"/>
              <a:t>When we first get the albums they have not been loaded, so there will be no related photos. Then the automatic retry will kick in and as it retries from a reference to an album that was not loaded it will never have related photos.</a:t>
            </a:r>
            <a:br>
              <a:rPr lang="en-GB" baseline="0" dirty="0"/>
            </a:br>
            <a:r>
              <a:rPr lang="en-GB" baseline="0" dirty="0"/>
              <a:t>If like in the second example we first assert that the album should exist before then checking for related photos, when the retry occurs it will retry that the album should exist and therefore be in a position to get its related photos.</a:t>
            </a:r>
          </a:p>
          <a:p>
            <a:endParaRPr lang="en-GB" baseline="0" dirty="0"/>
          </a:p>
          <a:p>
            <a:r>
              <a:rPr lang="en-GB" baseline="0" dirty="0"/>
              <a:t>It is worth mentioning that this </a:t>
            </a:r>
            <a:r>
              <a:rPr lang="en-GB" baseline="0" dirty="0" err="1"/>
              <a:t>cy.wrap</a:t>
            </a:r>
            <a:r>
              <a:rPr lang="en-GB" baseline="0" dirty="0"/>
              <a:t> function is an older syntax and I suspect that cypress has solved some of these using </a:t>
            </a:r>
            <a:r>
              <a:rPr lang="en-GB" baseline="0" dirty="0" err="1"/>
              <a:t>using</a:t>
            </a:r>
            <a:r>
              <a:rPr lang="en-GB" baseline="0" dirty="0"/>
              <a:t> the within function.</a:t>
            </a:r>
            <a:br>
              <a:rPr lang="en-GB" baseline="0" dirty="0"/>
            </a:br>
            <a:r>
              <a:rPr lang="en-GB" baseline="0" dirty="0"/>
              <a:t>Its always worth checking the documentation for updates.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26</a:t>
            </a:fld>
            <a:endParaRPr lang="en-NL"/>
          </a:p>
        </p:txBody>
      </p:sp>
    </p:spTree>
    <p:extLst>
      <p:ext uri="{BB962C8B-B14F-4D97-AF65-F5344CB8AC3E}">
        <p14:creationId xmlns:p14="http://schemas.microsoft.com/office/powerpoint/2010/main" val="2830044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to demonstrate</a:t>
            </a:r>
            <a:r>
              <a:rPr lang="en-GB" baseline="0" dirty="0"/>
              <a:t> this retry issue.</a:t>
            </a:r>
          </a:p>
          <a:p>
            <a:r>
              <a:rPr lang="en-GB" baseline="0" dirty="0"/>
              <a:t>We can see in the first example which is a manual assertion which is not automatically retried that the test simply fails.</a:t>
            </a:r>
          </a:p>
          <a:p>
            <a:r>
              <a:rPr lang="en-GB" baseline="0" dirty="0"/>
              <a:t>The second example however shows the check that the image should be visible occurs twice, once before and once after the fetches of photos are complete.</a:t>
            </a:r>
          </a:p>
          <a:p>
            <a:endParaRPr lang="en-GB" baseline="0" dirty="0"/>
          </a:p>
          <a:p>
            <a:r>
              <a:rPr lang="en-GB" baseline="0" dirty="0"/>
              <a:t>One possible solution would be to manually wait, which leads us nicely into another pitfall.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27</a:t>
            </a:fld>
            <a:endParaRPr lang="en-NL"/>
          </a:p>
        </p:txBody>
      </p:sp>
    </p:spTree>
    <p:extLst>
      <p:ext uri="{BB962C8B-B14F-4D97-AF65-F5344CB8AC3E}">
        <p14:creationId xmlns:p14="http://schemas.microsoft.com/office/powerpoint/2010/main" val="1353058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Straight from</a:t>
            </a:r>
            <a:r>
              <a:rPr lang="en-GB" baseline="0" dirty="0"/>
              <a:t> the documentation is that it is an anti-pattern I think mainly because it introduces a minimum amount of time the test will run for, failures should be reported as quickly as possible.</a:t>
            </a:r>
          </a:p>
          <a:p>
            <a:endParaRPr lang="en-GB" baseline="0" dirty="0"/>
          </a:p>
          <a:p>
            <a:r>
              <a:rPr lang="en-GB" baseline="0" dirty="0"/>
              <a:t>Waiting for things outside the scope of the test is wasteful and whether it should determine the pass or fail of this particular test is relevant.</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28</a:t>
            </a:fld>
            <a:endParaRPr lang="en-NL"/>
          </a:p>
        </p:txBody>
      </p:sp>
    </p:spTree>
    <p:extLst>
      <p:ext uri="{BB962C8B-B14F-4D97-AF65-F5344CB8AC3E}">
        <p14:creationId xmlns:p14="http://schemas.microsoft.com/office/powerpoint/2010/main" val="2683567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Cypress</a:t>
            </a:r>
            <a:r>
              <a:rPr lang="en-GB" baseline="0" dirty="0"/>
              <a:t> however provides some better options, you can without mocking or stubbing any data give a web request and alias and wait for it to be called, this has the added benefit of giving it a nice label in the test runner.</a:t>
            </a:r>
            <a:br>
              <a:rPr lang="en-GB" baseline="0" dirty="0"/>
            </a:br>
            <a:br>
              <a:rPr lang="en-GB" baseline="0" dirty="0"/>
            </a:br>
            <a:r>
              <a:rPr lang="en-GB" baseline="0" dirty="0"/>
              <a:t>With mock data you can however also test completely in isolation which is both faster and more reliable.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29</a:t>
            </a:fld>
            <a:endParaRPr lang="en-NL"/>
          </a:p>
        </p:txBody>
      </p:sp>
    </p:spTree>
    <p:extLst>
      <p:ext uri="{BB962C8B-B14F-4D97-AF65-F5344CB8AC3E}">
        <p14:creationId xmlns:p14="http://schemas.microsoft.com/office/powerpoint/2010/main" val="409404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cypress.</a:t>
            </a:r>
          </a:p>
          <a:p>
            <a:endParaRPr lang="en-GB" dirty="0"/>
          </a:p>
          <a:p>
            <a:r>
              <a:rPr lang="en-GB" dirty="0"/>
              <a:t>They have their own marketing department and you can checkout their full sell online at cypress.io</a:t>
            </a:r>
          </a:p>
          <a:p>
            <a:endParaRPr lang="en-GB" dirty="0"/>
          </a:p>
          <a:p>
            <a:endParaRPr lang="en-GB" dirty="0"/>
          </a:p>
          <a:p>
            <a:r>
              <a:rPr lang="en-GB" dirty="0"/>
              <a:t>But essentially it is a testing framework that’s runs its tests from within the browser</a:t>
            </a:r>
          </a:p>
          <a:p>
            <a:endParaRPr lang="en-GB" dirty="0"/>
          </a:p>
          <a:p>
            <a:endParaRPr lang="en-GB" dirty="0"/>
          </a:p>
          <a:p>
            <a:r>
              <a:rPr lang="en-GB" dirty="0"/>
              <a:t>Cypress is fast to run, easy to write tests for, well documented and free to start with, they do operate a Software as a service model</a:t>
            </a:r>
          </a:p>
          <a:p>
            <a:endParaRPr lang="en-GB" dirty="0"/>
          </a:p>
          <a:p>
            <a:r>
              <a:rPr lang="en-GB" dirty="0"/>
              <a:t>And their unique selling point is related to their parallel scheduling, which I will come back to shortly.</a:t>
            </a:r>
            <a:endParaRPr lang="en-NL" dirty="0"/>
          </a:p>
          <a:p>
            <a:endParaRPr lang="en-GB" dirty="0"/>
          </a:p>
        </p:txBody>
      </p:sp>
      <p:sp>
        <p:nvSpPr>
          <p:cNvPr id="4" name="Slide Number Placeholder 3"/>
          <p:cNvSpPr>
            <a:spLocks noGrp="1"/>
          </p:cNvSpPr>
          <p:nvPr>
            <p:ph type="sldNum" sz="quarter" idx="5"/>
          </p:nvPr>
        </p:nvSpPr>
        <p:spPr/>
        <p:txBody>
          <a:bodyPr/>
          <a:lstStyle/>
          <a:p>
            <a:fld id="{EFD4AD5F-B8F6-4517-9F23-96D8AEE8229F}" type="slidenum">
              <a:rPr lang="en-NL" smtClean="0"/>
              <a:t>3</a:t>
            </a:fld>
            <a:endParaRPr lang="en-NL"/>
          </a:p>
        </p:txBody>
      </p:sp>
    </p:spTree>
    <p:extLst>
      <p:ext uri="{BB962C8B-B14F-4D97-AF65-F5344CB8AC3E}">
        <p14:creationId xmlns:p14="http://schemas.microsoft.com/office/powerpoint/2010/main" val="4047318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a couple of final notes on this.</a:t>
            </a:r>
          </a:p>
          <a:p>
            <a:r>
              <a:rPr lang="en-GB" baseline="0" dirty="0"/>
              <a:t>Its possible that wait doesn’t work with fetch but there is a work around and also that the timeout can be overridden which might be useful in some scenarios but still has potential drawbacks.</a:t>
            </a:r>
          </a:p>
          <a:p>
            <a:r>
              <a:rPr lang="en-GB" baseline="0" dirty="0"/>
              <a:t>If anything it makes sense to reduce it to highlight issues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30</a:t>
            </a:fld>
            <a:endParaRPr lang="en-NL"/>
          </a:p>
        </p:txBody>
      </p:sp>
    </p:spTree>
    <p:extLst>
      <p:ext uri="{BB962C8B-B14F-4D97-AF65-F5344CB8AC3E}">
        <p14:creationId xmlns:p14="http://schemas.microsoft.com/office/powerpoint/2010/main" val="2538638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other good practices from the cypress documentation</a:t>
            </a:r>
          </a:p>
          <a:p>
            <a:endParaRPr lang="en-GB" dirty="0"/>
          </a:p>
          <a:p>
            <a:r>
              <a:rPr lang="en-GB" dirty="0"/>
              <a:t>Don’t use </a:t>
            </a:r>
            <a:r>
              <a:rPr lang="en-GB" dirty="0" err="1"/>
              <a:t>css</a:t>
            </a:r>
            <a:r>
              <a:rPr lang="en-GB" dirty="0"/>
              <a:t> classes to reference</a:t>
            </a:r>
            <a:r>
              <a:rPr lang="en-GB" baseline="0" dirty="0"/>
              <a:t> the elements these are much more likely to change and generally have a meaning in terms of style where things should have a single responsibility for clarity.</a:t>
            </a:r>
          </a:p>
          <a:p>
            <a:r>
              <a:rPr lang="en-GB" baseline="0" dirty="0"/>
              <a:t>Testing in isolation and having test run independently is a more general maxim for writing tests I’m sure we've heard before,</a:t>
            </a:r>
          </a:p>
          <a:p>
            <a:r>
              <a:rPr lang="en-GB" baseline="0" dirty="0"/>
              <a:t>And finally one that’s a little bit vague and full of opinion, but Units. Integration test and End to End tests are not same thing, regarding cypress and where I think it fits in the pyramid. test the flow, test the integrations but you don’t need to test them all, all of the time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31</a:t>
            </a:fld>
            <a:endParaRPr lang="en-NL"/>
          </a:p>
        </p:txBody>
      </p:sp>
    </p:spTree>
    <p:extLst>
      <p:ext uri="{BB962C8B-B14F-4D97-AF65-F5344CB8AC3E}">
        <p14:creationId xmlns:p14="http://schemas.microsoft.com/office/powerpoint/2010/main" val="1904735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back to this monster</a:t>
            </a:r>
            <a:r>
              <a:rPr lang="en-GB" baseline="0" dirty="0"/>
              <a:t> of test we can split it out into its individual flows</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32</a:t>
            </a:fld>
            <a:endParaRPr lang="en-NL"/>
          </a:p>
        </p:txBody>
      </p:sp>
    </p:spTree>
    <p:extLst>
      <p:ext uri="{BB962C8B-B14F-4D97-AF65-F5344CB8AC3E}">
        <p14:creationId xmlns:p14="http://schemas.microsoft.com/office/powerpoint/2010/main" val="1757172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a:t>
            </a:r>
            <a:r>
              <a:rPr lang="en-GB" baseline="0" dirty="0"/>
              <a:t> test the display if a to do, </a:t>
            </a:r>
          </a:p>
          <a:p>
            <a:r>
              <a:rPr lang="en-GB" baseline="0" dirty="0"/>
              <a:t>We mock some test data because we need to avoid the add flow</a:t>
            </a:r>
          </a:p>
          <a:p>
            <a:r>
              <a:rPr lang="en-GB" baseline="0" dirty="0"/>
              <a:t>We visit </a:t>
            </a:r>
            <a:r>
              <a:rPr lang="en-GB" baseline="0" dirty="0" err="1"/>
              <a:t>todos</a:t>
            </a:r>
            <a:r>
              <a:rPr lang="en-GB" baseline="0" dirty="0"/>
              <a:t> and then we check the display correctly</a:t>
            </a:r>
          </a:p>
          <a:p>
            <a:r>
              <a:rPr lang="en-GB" baseline="0" dirty="0"/>
              <a:t>This could later also test localisation, display quirks, sorting, ordering etc and then be split further.</a:t>
            </a:r>
          </a:p>
          <a:p>
            <a:endParaRPr lang="en-GB" baseline="0" dirty="0"/>
          </a:p>
          <a:p>
            <a:r>
              <a:rPr lang="en-GB" baseline="0" dirty="0"/>
              <a:t>Then because we also mock some test data we have a similar test for delete, which and we will come back to this.</a:t>
            </a:r>
          </a:p>
          <a:p>
            <a:r>
              <a:rPr lang="en-GB" baseline="0" dirty="0"/>
              <a:t>Checks that a </a:t>
            </a:r>
            <a:r>
              <a:rPr lang="en-GB" baseline="0" dirty="0" err="1"/>
              <a:t>todo</a:t>
            </a:r>
            <a:r>
              <a:rPr lang="en-GB" baseline="0" dirty="0"/>
              <a:t> element contain the correct test exists and within the element contain that there is a delete and clicking on it should reduce the number of </a:t>
            </a:r>
            <a:r>
              <a:rPr lang="en-GB" baseline="0" dirty="0" err="1"/>
              <a:t>todos</a:t>
            </a:r>
            <a:r>
              <a:rPr lang="en-GB" baseline="0" dirty="0"/>
              <a:t> to 2 and have removed the expected item</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33</a:t>
            </a:fld>
            <a:endParaRPr lang="en-NL"/>
          </a:p>
        </p:txBody>
      </p:sp>
    </p:spTree>
    <p:extLst>
      <p:ext uri="{BB962C8B-B14F-4D97-AF65-F5344CB8AC3E}">
        <p14:creationId xmlns:p14="http://schemas.microsoft.com/office/powerpoint/2010/main" val="1651971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Similarly we have</a:t>
            </a:r>
            <a:r>
              <a:rPr lang="en-GB" baseline="0" dirty="0"/>
              <a:t> a test for add and test for the validation which prevents add</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34</a:t>
            </a:fld>
            <a:endParaRPr lang="en-NL"/>
          </a:p>
        </p:txBody>
      </p:sp>
    </p:spTree>
    <p:extLst>
      <p:ext uri="{BB962C8B-B14F-4D97-AF65-F5344CB8AC3E}">
        <p14:creationId xmlns:p14="http://schemas.microsoft.com/office/powerpoint/2010/main" val="725393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finally with a bit of a different style a more complicated flow</a:t>
            </a:r>
          </a:p>
          <a:p>
            <a:r>
              <a:rPr lang="en-GB" baseline="0" dirty="0"/>
              <a:t>Which goes to the visit page</a:t>
            </a:r>
          </a:p>
          <a:p>
            <a:r>
              <a:rPr lang="en-GB" baseline="0" dirty="0"/>
              <a:t>Checks nothing exists</a:t>
            </a:r>
          </a:p>
          <a:p>
            <a:r>
              <a:rPr lang="en-GB" baseline="0" dirty="0"/>
              <a:t>Checks that adding and clearing will both add an item and clear the text box</a:t>
            </a:r>
          </a:p>
          <a:p>
            <a:r>
              <a:rPr lang="en-GB" baseline="0" dirty="0"/>
              <a:t>And the adding more text and adding without clearing will add the expected text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35</a:t>
            </a:fld>
            <a:endParaRPr lang="en-NL"/>
          </a:p>
        </p:txBody>
      </p:sp>
    </p:spTree>
    <p:extLst>
      <p:ext uri="{BB962C8B-B14F-4D97-AF65-F5344CB8AC3E}">
        <p14:creationId xmlns:p14="http://schemas.microsoft.com/office/powerpoint/2010/main" val="4084551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some further</a:t>
            </a:r>
            <a:r>
              <a:rPr lang="en-GB" baseline="0" dirty="0"/>
              <a:t> refactoring we separate out some of the shared code.</a:t>
            </a:r>
          </a:p>
          <a:p>
            <a:br>
              <a:rPr lang="en-GB" baseline="0" dirty="0"/>
            </a:br>
            <a:r>
              <a:rPr lang="en-GB" baseline="0" dirty="0"/>
              <a:t>First off taking the element selectors and just storing them an object, this allows 2 things, we can name the selectors nicely and also update them from one place.</a:t>
            </a:r>
          </a:p>
          <a:p>
            <a:endParaRPr lang="en-GB" baseline="0" dirty="0"/>
          </a:p>
          <a:p>
            <a:r>
              <a:rPr lang="en-GB" baseline="0" dirty="0"/>
              <a:t>Secondly making use of the final cypress feature I would like to highlight, which is cypress commands.</a:t>
            </a:r>
          </a:p>
          <a:p>
            <a:r>
              <a:rPr lang="en-GB" baseline="0" dirty="0"/>
              <a:t>These commands allow you to add a globally accessible feature to your testing framework</a:t>
            </a:r>
          </a:p>
          <a:p>
            <a:r>
              <a:rPr lang="en-GB" baseline="0" dirty="0"/>
              <a:t>And can really help to keep reuse tidy.</a:t>
            </a:r>
          </a:p>
          <a:p>
            <a:endParaRPr lang="en-GB" baseline="0" dirty="0"/>
          </a:p>
          <a:p>
            <a:r>
              <a:rPr lang="en-GB" baseline="0" dirty="0"/>
              <a:t>Here the </a:t>
            </a:r>
            <a:r>
              <a:rPr lang="en-GB" baseline="0" dirty="0" err="1"/>
              <a:t>goToDo</a:t>
            </a:r>
            <a:r>
              <a:rPr lang="en-GB" baseline="0" dirty="0"/>
              <a:t> will accept an optional array of existing values, prepare this initial data if provided and reset the to do page to this default and visit the page.</a:t>
            </a:r>
          </a:p>
          <a:p>
            <a:endParaRPr lang="en-GB" baseline="0" dirty="0"/>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36</a:t>
            </a:fld>
            <a:endParaRPr lang="en-NL"/>
          </a:p>
        </p:txBody>
      </p:sp>
    </p:spTree>
    <p:extLst>
      <p:ext uri="{BB962C8B-B14F-4D97-AF65-F5344CB8AC3E}">
        <p14:creationId xmlns:p14="http://schemas.microsoft.com/office/powerpoint/2010/main" val="718509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results of this are subtle we</a:t>
            </a:r>
            <a:r>
              <a:rPr lang="en-GB" baseline="0" dirty="0"/>
              <a:t> can see </a:t>
            </a:r>
            <a:r>
              <a:rPr lang="en-GB" baseline="0" dirty="0" err="1"/>
              <a:t>cy.visit</a:t>
            </a:r>
            <a:r>
              <a:rPr lang="en-GB" baseline="0" dirty="0"/>
              <a:t> replaced with cy </a:t>
            </a:r>
            <a:r>
              <a:rPr lang="en-GB" baseline="0" dirty="0" err="1"/>
              <a:t>goToDo</a:t>
            </a:r>
            <a:r>
              <a:rPr lang="en-GB" baseline="0" dirty="0"/>
              <a:t>, although this would reduce the code in the tests which provide initial data it has a limited effect here.</a:t>
            </a:r>
          </a:p>
          <a:p>
            <a:r>
              <a:rPr lang="en-GB" baseline="0" dirty="0"/>
              <a:t>While the selectors become more readable in my opinion</a:t>
            </a:r>
          </a:p>
          <a:p>
            <a:endParaRPr lang="en-GB" baseline="0" dirty="0"/>
          </a:p>
          <a:p>
            <a:r>
              <a:rPr lang="en-GB" baseline="0" dirty="0"/>
              <a:t>And this it, we are done, we have a well designed testing frame, that should easy to understand extend and maintain.</a:t>
            </a:r>
          </a:p>
          <a:p>
            <a:r>
              <a:rPr lang="en-GB" baseline="0" dirty="0"/>
              <a:t>However as this system grows this will fluctuate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37</a:t>
            </a:fld>
            <a:endParaRPr lang="en-NL"/>
          </a:p>
        </p:txBody>
      </p:sp>
    </p:spTree>
    <p:extLst>
      <p:ext uri="{BB962C8B-B14F-4D97-AF65-F5344CB8AC3E}">
        <p14:creationId xmlns:p14="http://schemas.microsoft.com/office/powerpoint/2010/main" val="1462637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a:t>
            </a:r>
            <a:r>
              <a:rPr lang="en-GB" baseline="0" dirty="0"/>
              <a:t> allows me to touch briefly on another subject that is close to my heart but is too big to cover in any real depth. System design and design patterns that are intended to do just that</a:t>
            </a:r>
          </a:p>
          <a:p>
            <a:endParaRPr lang="en-GB" baseline="0" dirty="0"/>
          </a:p>
          <a:p>
            <a:r>
              <a:rPr lang="en-GB" baseline="0" dirty="0"/>
              <a:t>Whether its intentional or not systems have a design.</a:t>
            </a:r>
          </a:p>
          <a:p>
            <a:r>
              <a:rPr lang="en-GB" baseline="0" dirty="0"/>
              <a:t>Of course every system has different requirements and these problems are not simple so each solution is unique.</a:t>
            </a:r>
          </a:p>
          <a:p>
            <a:r>
              <a:rPr lang="en-GB" baseline="0" dirty="0"/>
              <a:t>But there are various software methodologies which try to address these problems and help think about the final solution in a sometimes frustratingly abstract manner</a:t>
            </a:r>
          </a:p>
          <a:p>
            <a:endParaRPr lang="en-GB" baseline="0" dirty="0"/>
          </a:p>
          <a:p>
            <a:r>
              <a:rPr lang="en-GB" baseline="0" dirty="0"/>
              <a:t>They tend to boil down to one thing though, how you separate your code and name things.</a:t>
            </a:r>
          </a:p>
          <a:p>
            <a:r>
              <a:rPr lang="en-GB" baseline="0" dirty="0"/>
              <a:t>What I want to impress upon you is that testing systems are still primarily code solutions and therefore will suffer from the same problems and same debatable solutions which are both macro and micro decisions. </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38</a:t>
            </a:fld>
            <a:endParaRPr lang="en-NL"/>
          </a:p>
        </p:txBody>
      </p:sp>
    </p:spTree>
    <p:extLst>
      <p:ext uri="{BB962C8B-B14F-4D97-AF65-F5344CB8AC3E}">
        <p14:creationId xmlns:p14="http://schemas.microsoft.com/office/powerpoint/2010/main" val="308323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so now that </a:t>
            </a:r>
            <a:r>
              <a:rPr lang="en-GB" baseline="0" dirty="0" err="1"/>
              <a:t>ive</a:t>
            </a:r>
            <a:r>
              <a:rPr lang="en-GB" baseline="0" dirty="0"/>
              <a:t> gotten up onto my soap box, I can talk the talk but can I walk the walk? </a:t>
            </a:r>
          </a:p>
          <a:p>
            <a:r>
              <a:rPr lang="en-GB" baseline="0" dirty="0"/>
              <a:t>Lets see how these tests hold, implement material and completely restyle the application.</a:t>
            </a:r>
          </a:p>
          <a:p>
            <a:r>
              <a:rPr lang="en-GB" baseline="0" dirty="0"/>
              <a:t>Which means removing all the </a:t>
            </a:r>
            <a:r>
              <a:rPr lang="en-GB" baseline="0" dirty="0" err="1"/>
              <a:t>css</a:t>
            </a:r>
            <a:r>
              <a:rPr lang="en-GB" baseline="0" dirty="0"/>
              <a:t> </a:t>
            </a:r>
            <a:r>
              <a:rPr lang="en-GB" baseline="0" dirty="0" err="1"/>
              <a:t>classnames</a:t>
            </a:r>
            <a:r>
              <a:rPr lang="en-GB" baseline="0" dirty="0"/>
              <a:t> because they were custom</a:t>
            </a:r>
          </a:p>
          <a:p>
            <a:r>
              <a:rPr lang="en-GB" baseline="0" dirty="0"/>
              <a:t>Lets not be cocky, what sort of change are required to fix these tests and how obvious would be to find them etc.</a:t>
            </a:r>
          </a:p>
        </p:txBody>
      </p:sp>
      <p:sp>
        <p:nvSpPr>
          <p:cNvPr id="4" name="Slide Number Placeholder 3"/>
          <p:cNvSpPr>
            <a:spLocks noGrp="1"/>
          </p:cNvSpPr>
          <p:nvPr>
            <p:ph type="sldNum" sz="quarter" idx="5"/>
          </p:nvPr>
        </p:nvSpPr>
        <p:spPr/>
        <p:txBody>
          <a:bodyPr/>
          <a:lstStyle/>
          <a:p>
            <a:fld id="{EFD4AD5F-B8F6-4517-9F23-96D8AEE8229F}" type="slidenum">
              <a:rPr lang="en-NL" smtClean="0"/>
              <a:t>39</a:t>
            </a:fld>
            <a:endParaRPr lang="en-NL"/>
          </a:p>
        </p:txBody>
      </p:sp>
    </p:spTree>
    <p:extLst>
      <p:ext uri="{BB962C8B-B14F-4D97-AF65-F5344CB8AC3E}">
        <p14:creationId xmlns:p14="http://schemas.microsoft.com/office/powerpoint/2010/main" val="340132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first I think its helpful to define what cypress is not.</a:t>
            </a:r>
          </a:p>
          <a:p>
            <a:endParaRPr lang="en-GB" dirty="0"/>
          </a:p>
          <a:p>
            <a:r>
              <a:rPr lang="en-GB" dirty="0"/>
              <a:t>Its not selenium or related to selenium.</a:t>
            </a:r>
          </a:p>
          <a:p>
            <a:r>
              <a:rPr lang="en-GB" dirty="0"/>
              <a:t>Its not a general purpose tool, it specifically runs in a single browser tab and has good connections to the application code in the browser because of this.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a:t>
            </a:fld>
            <a:endParaRPr lang="en-NL"/>
          </a:p>
        </p:txBody>
      </p:sp>
    </p:spTree>
    <p:extLst>
      <p:ext uri="{BB962C8B-B14F-4D97-AF65-F5344CB8AC3E}">
        <p14:creationId xmlns:p14="http://schemas.microsoft.com/office/powerpoint/2010/main" val="4057159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restyled, it looks a lot better but the functionality is all the same</a:t>
            </a:r>
          </a:p>
          <a:p>
            <a:r>
              <a:rPr lang="en-GB" baseline="0" dirty="0"/>
              <a:t>It still allows the user to add and clear the text box, to add and keep the contents of the text and then also to remove.</a:t>
            </a:r>
          </a:p>
          <a:p>
            <a:r>
              <a:rPr lang="en-GB" baseline="0" dirty="0"/>
              <a:t>In theory the functionality didn’t change and so the tests should still pass, right?</a:t>
            </a:r>
          </a:p>
        </p:txBody>
      </p:sp>
      <p:sp>
        <p:nvSpPr>
          <p:cNvPr id="4" name="Slide Number Placeholder 3"/>
          <p:cNvSpPr>
            <a:spLocks noGrp="1"/>
          </p:cNvSpPr>
          <p:nvPr>
            <p:ph type="sldNum" sz="quarter" idx="5"/>
          </p:nvPr>
        </p:nvSpPr>
        <p:spPr/>
        <p:txBody>
          <a:bodyPr/>
          <a:lstStyle/>
          <a:p>
            <a:fld id="{EFD4AD5F-B8F6-4517-9F23-96D8AEE8229F}" type="slidenum">
              <a:rPr lang="en-NL" smtClean="0"/>
              <a:t>40</a:t>
            </a:fld>
            <a:endParaRPr lang="en-NL"/>
          </a:p>
        </p:txBody>
      </p:sp>
    </p:spTree>
    <p:extLst>
      <p:ext uri="{BB962C8B-B14F-4D97-AF65-F5344CB8AC3E}">
        <p14:creationId xmlns:p14="http://schemas.microsoft.com/office/powerpoint/2010/main" val="2938240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a bit a cheat,</a:t>
            </a:r>
            <a:r>
              <a:rPr lang="en-GB" baseline="0" dirty="0"/>
              <a:t> I was using </a:t>
            </a:r>
            <a:r>
              <a:rPr lang="en-GB" baseline="0" dirty="0" err="1"/>
              <a:t>css</a:t>
            </a:r>
            <a:r>
              <a:rPr lang="en-GB" baseline="0" dirty="0"/>
              <a:t> classes before and I knew material </a:t>
            </a:r>
            <a:r>
              <a:rPr lang="en-GB" baseline="0" dirty="0" err="1"/>
              <a:t>ui</a:t>
            </a:r>
            <a:r>
              <a:rPr lang="en-GB" baseline="0" dirty="0"/>
              <a:t> would mean replacing them so of course all these test fail and the fail fast.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41</a:t>
            </a:fld>
            <a:endParaRPr lang="en-NL"/>
          </a:p>
        </p:txBody>
      </p:sp>
    </p:spTree>
    <p:extLst>
      <p:ext uri="{BB962C8B-B14F-4D97-AF65-F5344CB8AC3E}">
        <p14:creationId xmlns:p14="http://schemas.microsoft.com/office/powerpoint/2010/main" val="364158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what</a:t>
            </a:r>
            <a:r>
              <a:rPr lang="en-GB" baseline="0" dirty="0"/>
              <a:t> about the data selectors, they stop this from being an issue right?</a:t>
            </a:r>
          </a:p>
          <a:p>
            <a:r>
              <a:rPr lang="en-GB" baseline="0" dirty="0"/>
              <a:t>Not quite, but 2/3 isn't bad, even if the tests are simple I was quite happy this result in the end</a:t>
            </a:r>
          </a:p>
          <a:p>
            <a:r>
              <a:rPr lang="en-GB" baseline="0" dirty="0"/>
              <a:t>And we will see why, give what takes to fix these issues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42</a:t>
            </a:fld>
            <a:endParaRPr lang="en-NL"/>
          </a:p>
        </p:txBody>
      </p:sp>
    </p:spTree>
    <p:extLst>
      <p:ext uri="{BB962C8B-B14F-4D97-AF65-F5344CB8AC3E}">
        <p14:creationId xmlns:p14="http://schemas.microsoft.com/office/powerpoint/2010/main" val="2633414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a:t>
            </a:r>
            <a:r>
              <a:rPr lang="en-GB" baseline="0" dirty="0"/>
              <a:t> of all the structure of the input has changed because material </a:t>
            </a:r>
            <a:r>
              <a:rPr lang="en-GB" baseline="0" dirty="0" err="1"/>
              <a:t>ui</a:t>
            </a:r>
            <a:r>
              <a:rPr lang="en-GB" baseline="0" dirty="0"/>
              <a:t> uses fancy styling to wrap the input, so it actually exists inside of the original element</a:t>
            </a:r>
          </a:p>
          <a:p>
            <a:r>
              <a:rPr lang="en-GB" baseline="0" dirty="0"/>
              <a:t>While and I mentioned we would come back to this, the structure of the </a:t>
            </a:r>
            <a:r>
              <a:rPr lang="en-GB" baseline="0" dirty="0" err="1"/>
              <a:t>todos</a:t>
            </a:r>
            <a:r>
              <a:rPr lang="en-GB" baseline="0" dirty="0"/>
              <a:t> has changed such that the button is no longer inside the element that contains the text, however a quick change to just remove the “first” </a:t>
            </a:r>
            <a:r>
              <a:rPr lang="en-GB" baseline="0" dirty="0" err="1"/>
              <a:t>todo</a:t>
            </a:r>
            <a:r>
              <a:rPr lang="en-GB" baseline="0" dirty="0"/>
              <a:t> and find the element contained within it</a:t>
            </a:r>
            <a:br>
              <a:rPr lang="en-GB" baseline="0" dirty="0"/>
            </a:br>
            <a:r>
              <a:rPr lang="en-GB" baseline="0" dirty="0"/>
              <a:t>(Show html)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43</a:t>
            </a:fld>
            <a:endParaRPr lang="en-NL"/>
          </a:p>
        </p:txBody>
      </p:sp>
    </p:spTree>
    <p:extLst>
      <p:ext uri="{BB962C8B-B14F-4D97-AF65-F5344CB8AC3E}">
        <p14:creationId xmlns:p14="http://schemas.microsoft.com/office/powerpoint/2010/main" val="3626818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Xtreme</a:t>
            </a:r>
            <a:r>
              <a:rPr lang="en-GB" baseline="0" dirty="0"/>
              <a:t> Programming wiki page is a pretty good starting point, its where most of these methodologies began, came about with object orientation in the 90s and even if it only gives you the sorts of questions you should ask yourself without worrying too much what it suggests the solutions are, it can help identify </a:t>
            </a:r>
            <a:r>
              <a:rPr lang="en-GB" baseline="0" dirty="0" err="1"/>
              <a:t>whats</a:t>
            </a:r>
            <a:r>
              <a:rPr lang="en-GB" baseline="0" dirty="0"/>
              <a:t> important to worry even if you just building the system yourself freeform without a prescriptive plan.</a:t>
            </a:r>
          </a:p>
          <a:p>
            <a:r>
              <a:rPr lang="en-GB" baseline="0" dirty="0"/>
              <a:t>In way design patterns are a bit like philosophy, they suggest general answers to general question but specific answers may not be so obvious.</a:t>
            </a:r>
          </a:p>
          <a:p>
            <a:endParaRPr lang="en-GB" baseline="0" dirty="0"/>
          </a:p>
          <a:p>
            <a:r>
              <a:rPr lang="en-GB" baseline="0" dirty="0"/>
              <a:t>Essentially you trying to create a system which you can come back to in 6 months or a years time after being on PTO and working with different technologies, or thinking selflessly that the interns can pick up and work on with little difficulty years after you’ve left the company (without cursing your name).</a:t>
            </a:r>
          </a:p>
          <a:p>
            <a:r>
              <a:rPr lang="en-GB" baseline="0" dirty="0"/>
              <a:t>Because keep in mind your name is also attached to this code and will be for as long as its in use and with writing code being as much art as it science you got to have a bit of pride in your artistry.</a:t>
            </a:r>
          </a:p>
          <a:p>
            <a:endParaRPr lang="en-GB" baseline="0" dirty="0"/>
          </a:p>
          <a:p>
            <a:r>
              <a:rPr lang="en-GB" baseline="0" dirty="0"/>
              <a:t>Although it is also a balance, of the value of your time now vs the only potential cost to your time later.</a:t>
            </a:r>
          </a:p>
          <a:p>
            <a:r>
              <a:rPr lang="en-GB" baseline="0" dirty="0"/>
              <a:t>There are various slogans that try to embody this balance, in general it means keeping things as simple as possible and only creating complexity when you are doing the same thing in multiple places</a:t>
            </a:r>
            <a:br>
              <a:rPr lang="en-GB" baseline="0" dirty="0"/>
            </a:br>
            <a:r>
              <a:rPr lang="en-GB" baseline="0" dirty="0"/>
              <a:t>Only have the level of complication that you require.</a:t>
            </a:r>
          </a:p>
        </p:txBody>
      </p:sp>
      <p:sp>
        <p:nvSpPr>
          <p:cNvPr id="4" name="Slide Number Placeholder 3"/>
          <p:cNvSpPr>
            <a:spLocks noGrp="1"/>
          </p:cNvSpPr>
          <p:nvPr>
            <p:ph type="sldNum" sz="quarter" idx="5"/>
          </p:nvPr>
        </p:nvSpPr>
        <p:spPr/>
        <p:txBody>
          <a:bodyPr/>
          <a:lstStyle/>
          <a:p>
            <a:fld id="{EFD4AD5F-B8F6-4517-9F23-96D8AEE8229F}" type="slidenum">
              <a:rPr lang="en-NL" smtClean="0"/>
              <a:t>44</a:t>
            </a:fld>
            <a:endParaRPr lang="en-NL"/>
          </a:p>
        </p:txBody>
      </p:sp>
    </p:spTree>
    <p:extLst>
      <p:ext uri="{BB962C8B-B14F-4D97-AF65-F5344CB8AC3E}">
        <p14:creationId xmlns:p14="http://schemas.microsoft.com/office/powerpoint/2010/main" val="300939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those</a:t>
            </a:r>
            <a:r>
              <a:rPr lang="en-GB" baseline="0" dirty="0"/>
              <a:t> limitations it can’t completely satisfy all graphical interface test requirements, however it is arguably quicker to write and run cypress tests and make them reliable (I for example can remember automation tools that took over the mouse and clicked on specific pixel locations on the screen or took screenshots to analyse differences, but because cypress is well integrated with the browser its runs faster and more reliably)</a:t>
            </a:r>
            <a:br>
              <a:rPr lang="en-GB" baseline="0" dirty="0"/>
            </a:br>
            <a:r>
              <a:rPr lang="en-GB" baseline="0" dirty="0"/>
              <a:t>Meanwhile it also offers mocks or stubs which allow for testing in isolation</a:t>
            </a:r>
          </a:p>
          <a:p>
            <a:endParaRPr lang="en-GB" dirty="0"/>
          </a:p>
          <a:p>
            <a:r>
              <a:rPr lang="en-GB" baseline="0" dirty="0"/>
              <a:t>So I think has a bit of hybrid location in the testing pyramid and can cover various scenarios depending how you use it.</a:t>
            </a:r>
          </a:p>
        </p:txBody>
      </p:sp>
      <p:sp>
        <p:nvSpPr>
          <p:cNvPr id="4" name="Slide Number Placeholder 3"/>
          <p:cNvSpPr>
            <a:spLocks noGrp="1"/>
          </p:cNvSpPr>
          <p:nvPr>
            <p:ph type="sldNum" sz="quarter" idx="5"/>
          </p:nvPr>
        </p:nvSpPr>
        <p:spPr/>
        <p:txBody>
          <a:bodyPr/>
          <a:lstStyle/>
          <a:p>
            <a:fld id="{EFD4AD5F-B8F6-4517-9F23-96D8AEE8229F}" type="slidenum">
              <a:rPr lang="en-NL" smtClean="0"/>
              <a:t>5</a:t>
            </a:fld>
            <a:endParaRPr lang="en-NL"/>
          </a:p>
        </p:txBody>
      </p:sp>
    </p:spTree>
    <p:extLst>
      <p:ext uri="{BB962C8B-B14F-4D97-AF65-F5344CB8AC3E}">
        <p14:creationId xmlns:p14="http://schemas.microsoft.com/office/powerpoint/2010/main" val="30858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much it costs may or may not be relevant to you</a:t>
            </a:r>
          </a:p>
          <a:p>
            <a:r>
              <a:rPr lang="en-GB" dirty="0"/>
              <a:t>Although their unique selling point being the parallelisation and  how their licencing relates to that makes it clear what you are paying for and therefore also what you get for free.</a:t>
            </a:r>
          </a:p>
          <a:p>
            <a:endParaRPr lang="en-GB" dirty="0"/>
          </a:p>
          <a:p>
            <a:r>
              <a:rPr lang="en-GB" dirty="0"/>
              <a:t>The testing framework itself and the features are same regardless, its simply a matter of how heavily you use it and there are creative ways to interpret that as well.</a:t>
            </a:r>
          </a:p>
          <a:p>
            <a:endParaRPr lang="en-GB" dirty="0"/>
          </a:p>
          <a:p>
            <a:r>
              <a:rPr lang="en-GB" dirty="0"/>
              <a:t>Because a test run, is a full set of tests, this could be running tests against a single microservice or even an entire environment</a:t>
            </a:r>
            <a:br>
              <a:rPr lang="en-GB" dirty="0"/>
            </a:br>
            <a:r>
              <a:rPr lang="en-GB" dirty="0"/>
              <a:t>Its really up to how you use it.</a:t>
            </a:r>
          </a:p>
        </p:txBody>
      </p:sp>
      <p:sp>
        <p:nvSpPr>
          <p:cNvPr id="4" name="Slide Number Placeholder 3"/>
          <p:cNvSpPr>
            <a:spLocks noGrp="1"/>
          </p:cNvSpPr>
          <p:nvPr>
            <p:ph type="sldNum" sz="quarter" idx="5"/>
          </p:nvPr>
        </p:nvSpPr>
        <p:spPr/>
        <p:txBody>
          <a:bodyPr/>
          <a:lstStyle/>
          <a:p>
            <a:fld id="{EFD4AD5F-B8F6-4517-9F23-96D8AEE8229F}" type="slidenum">
              <a:rPr lang="en-NL" smtClean="0"/>
              <a:t>6</a:t>
            </a:fld>
            <a:endParaRPr lang="en-NL"/>
          </a:p>
        </p:txBody>
      </p:sp>
    </p:spTree>
    <p:extLst>
      <p:ext uri="{BB962C8B-B14F-4D97-AF65-F5344CB8AC3E}">
        <p14:creationId xmlns:p14="http://schemas.microsoft.com/office/powerpoint/2010/main" val="217343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its worth taking a bit of side bar and talking about how parallelisation works with cypress while we are here.</a:t>
            </a:r>
          </a:p>
          <a:p>
            <a:endParaRPr lang="en-GB" dirty="0"/>
          </a:p>
          <a:p>
            <a:r>
              <a:rPr lang="en-GB" dirty="0"/>
              <a:t>Essentially some process, making use of several machine instances, whether they be actual machines or docker images, registers and triggers a cypress run and cypress then takes care of the scheduling.</a:t>
            </a:r>
          </a:p>
          <a:p>
            <a:endParaRPr lang="en-GB" dirty="0"/>
          </a:p>
          <a:p>
            <a:r>
              <a:rPr lang="en-GB" dirty="0"/>
              <a:t>This is their big feature. This is the money maker. This is what you pay for. </a:t>
            </a:r>
          </a:p>
        </p:txBody>
      </p:sp>
      <p:sp>
        <p:nvSpPr>
          <p:cNvPr id="4" name="Slide Number Placeholder 3"/>
          <p:cNvSpPr>
            <a:spLocks noGrp="1"/>
          </p:cNvSpPr>
          <p:nvPr>
            <p:ph type="sldNum" sz="quarter" idx="5"/>
          </p:nvPr>
        </p:nvSpPr>
        <p:spPr/>
        <p:txBody>
          <a:bodyPr/>
          <a:lstStyle/>
          <a:p>
            <a:fld id="{EFD4AD5F-B8F6-4517-9F23-96D8AEE8229F}" type="slidenum">
              <a:rPr lang="en-NL" smtClean="0"/>
              <a:t>7</a:t>
            </a:fld>
            <a:endParaRPr lang="en-NL"/>
          </a:p>
        </p:txBody>
      </p:sp>
    </p:spTree>
    <p:extLst>
      <p:ext uri="{BB962C8B-B14F-4D97-AF65-F5344CB8AC3E}">
        <p14:creationId xmlns:p14="http://schemas.microsoft.com/office/powerpoint/2010/main" val="223354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it in the cypress dashboard you can see the results of running some spec files in parallel, here we have 6 machines running 124</a:t>
            </a:r>
            <a:r>
              <a:rPr lang="en-GB" baseline="0" dirty="0"/>
              <a:t> </a:t>
            </a:r>
            <a:r>
              <a:rPr lang="en-GB" dirty="0"/>
              <a:t>tests in 21 spec files all against a single application</a:t>
            </a:r>
            <a:r>
              <a:rPr lang="en-GB" baseline="0" dirty="0"/>
              <a:t> and environment and</a:t>
            </a:r>
            <a:r>
              <a:rPr lang="en-GB" dirty="0"/>
              <a:t> it all takes less</a:t>
            </a:r>
            <a:r>
              <a:rPr lang="en-GB" baseline="0" dirty="0"/>
              <a:t> than</a:t>
            </a:r>
            <a:r>
              <a:rPr lang="en-GB" dirty="0"/>
              <a:t> 2 minutes </a:t>
            </a:r>
          </a:p>
          <a:p>
            <a:endParaRPr lang="en-GB" dirty="0"/>
          </a:p>
          <a:p>
            <a:r>
              <a:rPr lang="en-GB" dirty="0"/>
              <a:t>You see how cypress has scheduled each individual spec file via</a:t>
            </a:r>
            <a:r>
              <a:rPr lang="en-GB" baseline="0" dirty="0"/>
              <a:t> the</a:t>
            </a:r>
            <a:r>
              <a:rPr lang="en-GB" dirty="0"/>
              <a:t> green</a:t>
            </a:r>
            <a:r>
              <a:rPr lang="en-GB" baseline="0" dirty="0"/>
              <a:t> bars, with each test being a segment.</a:t>
            </a:r>
            <a:br>
              <a:rPr lang="en-GB" baseline="0" dirty="0"/>
            </a:br>
            <a:r>
              <a:rPr lang="en-GB" baseline="0" dirty="0"/>
              <a:t>The initial boot up time most notably in machine 6 is because of the initial process but you can see that cypress takes things as they come and will just start assigning jobs out to machines as they become available.</a:t>
            </a:r>
            <a:endParaRPr lang="en-GB" dirty="0"/>
          </a:p>
        </p:txBody>
      </p:sp>
      <p:sp>
        <p:nvSpPr>
          <p:cNvPr id="4" name="Slide Number Placeholder 3"/>
          <p:cNvSpPr>
            <a:spLocks noGrp="1"/>
          </p:cNvSpPr>
          <p:nvPr>
            <p:ph type="sldNum" sz="quarter" idx="5"/>
          </p:nvPr>
        </p:nvSpPr>
        <p:spPr/>
        <p:txBody>
          <a:bodyPr/>
          <a:lstStyle/>
          <a:p>
            <a:fld id="{EFD4AD5F-B8F6-4517-9F23-96D8AEE8229F}" type="slidenum">
              <a:rPr lang="en-NL" smtClean="0"/>
              <a:t>8</a:t>
            </a:fld>
            <a:endParaRPr lang="en-NL"/>
          </a:p>
        </p:txBody>
      </p:sp>
    </p:spTree>
    <p:extLst>
      <p:ext uri="{BB962C8B-B14F-4D97-AF65-F5344CB8AC3E}">
        <p14:creationId xmlns:p14="http://schemas.microsoft.com/office/powerpoint/2010/main" val="1569247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can you run</a:t>
            </a:r>
            <a:r>
              <a:rPr lang="en-GB" baseline="0" dirty="0"/>
              <a:t> in parallel for free?</a:t>
            </a:r>
          </a:p>
          <a:p>
            <a:r>
              <a:rPr lang="en-GB" baseline="0" dirty="0"/>
              <a:t>And yes of course you can, the cypress parallel scheduler can be completely bypassed and you can schedule the individual spec files or just run them all in serial on one machine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9</a:t>
            </a:fld>
            <a:endParaRPr lang="en-NL"/>
          </a:p>
        </p:txBody>
      </p:sp>
    </p:spTree>
    <p:extLst>
      <p:ext uri="{BB962C8B-B14F-4D97-AF65-F5344CB8AC3E}">
        <p14:creationId xmlns:p14="http://schemas.microsoft.com/office/powerpoint/2010/main" val="337010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42338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77931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191018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4088112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E9D3A-8B8F-4628-B0C5-6AF8B94C72A3}" type="datetimeFigureOut">
              <a:rPr lang="en-NL" smtClean="0"/>
              <a:t>11/11/2020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0500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8E9D3A-8B8F-4628-B0C5-6AF8B94C72A3}" type="datetimeFigureOut">
              <a:rPr lang="en-NL" smtClean="0"/>
              <a:t>11/11/2020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689918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8E9D3A-8B8F-4628-B0C5-6AF8B94C72A3}" type="datetimeFigureOut">
              <a:rPr lang="en-NL" smtClean="0"/>
              <a:t>11/11/2020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256917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8E9D3A-8B8F-4628-B0C5-6AF8B94C72A3}" type="datetimeFigureOut">
              <a:rPr lang="en-NL" smtClean="0"/>
              <a:t>11/11/2020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54345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E9D3A-8B8F-4628-B0C5-6AF8B94C72A3}" type="datetimeFigureOut">
              <a:rPr lang="en-NL" smtClean="0"/>
              <a:t>11/11/2020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58994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9D3A-8B8F-4628-B0C5-6AF8B94C72A3}" type="datetimeFigureOut">
              <a:rPr lang="en-NL" smtClean="0"/>
              <a:t>11/11/2020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483536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9D3A-8B8F-4628-B0C5-6AF8B94C72A3}" type="datetimeFigureOut">
              <a:rPr lang="en-NL" smtClean="0"/>
              <a:t>11/11/2020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154099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E9D3A-8B8F-4628-B0C5-6AF8B94C72A3}" type="datetimeFigureOut">
              <a:rPr lang="en-NL" smtClean="0"/>
              <a:t>11/11/2020</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D6736-3F4C-4AF0-B92D-8178647D5F42}" type="slidenum">
              <a:rPr lang="en-NL" smtClean="0"/>
              <a:t>‹#›</a:t>
            </a:fld>
            <a:endParaRPr lang="en-NL"/>
          </a:p>
        </p:txBody>
      </p:sp>
    </p:spTree>
    <p:extLst>
      <p:ext uri="{BB962C8B-B14F-4D97-AF65-F5344CB8AC3E}">
        <p14:creationId xmlns:p14="http://schemas.microsoft.com/office/powerpoint/2010/main" val="6910090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www.cypress.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74.sv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3FC-949E-450C-952D-334ED581087F}"/>
              </a:ext>
            </a:extLst>
          </p:cNvPr>
          <p:cNvSpPr>
            <a:spLocks noGrp="1"/>
          </p:cNvSpPr>
          <p:nvPr>
            <p:ph type="ctrTitle"/>
          </p:nvPr>
        </p:nvSpPr>
        <p:spPr/>
        <p:txBody>
          <a:bodyPr/>
          <a:lstStyle/>
          <a:p>
            <a:r>
              <a:rPr lang="en-GB" dirty="0"/>
              <a:t>Introduction to </a:t>
            </a:r>
            <a:r>
              <a:rPr lang="en-GB" dirty="0">
                <a:solidFill>
                  <a:schemeClr val="bg1"/>
                </a:solidFill>
              </a:rPr>
              <a:t>cypress</a:t>
            </a:r>
            <a:endParaRPr lang="en-NL" dirty="0">
              <a:solidFill>
                <a:schemeClr val="bg1"/>
              </a:solidFill>
            </a:endParaRPr>
          </a:p>
        </p:txBody>
      </p:sp>
      <p:sp>
        <p:nvSpPr>
          <p:cNvPr id="3" name="Subtitle 2">
            <a:extLst>
              <a:ext uri="{FF2B5EF4-FFF2-40B4-BE49-F238E27FC236}">
                <a16:creationId xmlns:a16="http://schemas.microsoft.com/office/drawing/2014/main" id="{A57F4EB2-60B1-4CE8-A890-4BAB1B5C6FDA}"/>
              </a:ext>
            </a:extLst>
          </p:cNvPr>
          <p:cNvSpPr>
            <a:spLocks noGrp="1"/>
          </p:cNvSpPr>
          <p:nvPr>
            <p:ph type="subTitle" idx="1"/>
          </p:nvPr>
        </p:nvSpPr>
        <p:spPr/>
        <p:txBody>
          <a:bodyPr>
            <a:normAutofit/>
          </a:bodyPr>
          <a:lstStyle/>
          <a:p>
            <a:r>
              <a:rPr lang="en-GB" dirty="0"/>
              <a:t>(Not Sponsored)</a:t>
            </a:r>
          </a:p>
          <a:p>
            <a:endParaRPr lang="en-GB" dirty="0"/>
          </a:p>
          <a:p>
            <a:endParaRPr lang="en-GB" dirty="0"/>
          </a:p>
          <a:p>
            <a:r>
              <a:rPr lang="en-GB" sz="1300" dirty="0"/>
              <a:t>** Opinions and view points in this presentation may not be the opinions and viewpoints of anyone.</a:t>
            </a:r>
            <a:endParaRPr lang="en-NL" sz="1300" dirty="0"/>
          </a:p>
        </p:txBody>
      </p:sp>
      <p:pic>
        <p:nvPicPr>
          <p:cNvPr id="4" name="Picture 2" descr="Cypress.io">
            <a:extLst>
              <a:ext uri="{FF2B5EF4-FFF2-40B4-BE49-F238E27FC236}">
                <a16:creationId xmlns:a16="http://schemas.microsoft.com/office/drawing/2014/main" id="{DF896181-D2E1-41D0-AC42-92CB5CB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995" y="2783750"/>
            <a:ext cx="1787154" cy="5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4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Can you run in parallel for free?</a:t>
            </a:r>
          </a:p>
        </p:txBody>
      </p:sp>
      <p:sp>
        <p:nvSpPr>
          <p:cNvPr id="3" name="Rectangle 2">
            <a:extLst>
              <a:ext uri="{FF2B5EF4-FFF2-40B4-BE49-F238E27FC236}">
                <a16:creationId xmlns:a16="http://schemas.microsoft.com/office/drawing/2014/main" id="{B283D172-7788-49BC-A359-18AFDE23D214}"/>
              </a:ext>
            </a:extLst>
          </p:cNvPr>
          <p:cNvSpPr/>
          <p:nvPr/>
        </p:nvSpPr>
        <p:spPr>
          <a:xfrm>
            <a:off x="1136429" y="2278173"/>
            <a:ext cx="6467867" cy="345061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endParaRPr lang="en-US" sz="24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81D166-1EA6-4A0A-8E2E-2F49CE134159}"/>
              </a:ext>
            </a:extLst>
          </p:cNvPr>
          <p:cNvSpPr txBox="1"/>
          <p:nvPr/>
        </p:nvSpPr>
        <p:spPr>
          <a:xfrm>
            <a:off x="2426049" y="1832641"/>
            <a:ext cx="2447465" cy="369332"/>
          </a:xfrm>
          <a:prstGeom prst="rect">
            <a:avLst/>
          </a:prstGeom>
          <a:noFill/>
        </p:spPr>
        <p:txBody>
          <a:bodyPr wrap="none" rtlCol="0">
            <a:spAutoFit/>
          </a:bodyPr>
          <a:lstStyle/>
          <a:p>
            <a:r>
              <a:rPr lang="en-US" i="1" dirty="0"/>
              <a:t>its might not be worth it</a:t>
            </a:r>
            <a:endParaRPr lang="en-NL" i="1" dirty="0"/>
          </a:p>
        </p:txBody>
      </p:sp>
      <p:sp>
        <p:nvSpPr>
          <p:cNvPr id="8" name="Rectangle 7">
            <a:extLst>
              <a:ext uri="{FF2B5EF4-FFF2-40B4-BE49-F238E27FC236}">
                <a16:creationId xmlns:a16="http://schemas.microsoft.com/office/drawing/2014/main" id="{5E137100-FF04-4529-AF66-0C0D9D489F12}"/>
              </a:ext>
            </a:extLst>
          </p:cNvPr>
          <p:cNvSpPr/>
          <p:nvPr/>
        </p:nvSpPr>
        <p:spPr>
          <a:xfrm>
            <a:off x="1288829" y="2430573"/>
            <a:ext cx="6467867" cy="3450613"/>
          </a:xfrm>
          <a:prstGeom prst="rect">
            <a:avLst/>
          </a:prstGeom>
        </p:spPr>
        <p:txBody>
          <a:bodyPr vert="horz" lIns="91440" tIns="45720" rIns="91440" bIns="45720" rtlCol="0" anchor="ctr">
            <a:normAutofit/>
          </a:bodyPr>
          <a:lstStyle/>
          <a:p>
            <a:pPr defTabSz="914400">
              <a:lnSpc>
                <a:spcPct val="90000"/>
              </a:lnSpc>
              <a:spcAft>
                <a:spcPts val="600"/>
              </a:spcAft>
            </a:pPr>
            <a:endParaRPr lang="en-US" sz="2400" dirty="0"/>
          </a:p>
          <a:p>
            <a:pPr indent="-228600" defTabSz="914400">
              <a:lnSpc>
                <a:spcPct val="90000"/>
              </a:lnSpc>
              <a:spcAft>
                <a:spcPts val="600"/>
              </a:spcAft>
              <a:buFont typeface="Arial" panose="020B0604020202020204" pitchFamily="34" charset="0"/>
              <a:buChar char="•"/>
            </a:pPr>
            <a:r>
              <a:rPr lang="en-US" sz="2400" dirty="0"/>
              <a:t>Dashboard and uploading of videos on failure</a:t>
            </a:r>
          </a:p>
          <a:p>
            <a:pPr indent="-228600" defTabSz="914400">
              <a:lnSpc>
                <a:spcPct val="90000"/>
              </a:lnSpc>
              <a:spcAft>
                <a:spcPts val="600"/>
              </a:spcAft>
              <a:buFont typeface="Arial" panose="020B0604020202020204" pitchFamily="34" charset="0"/>
              <a:buChar char="•"/>
            </a:pPr>
            <a:r>
              <a:rPr lang="en-US" sz="2400" dirty="0"/>
              <a:t>Parallelization is less efficient</a:t>
            </a:r>
          </a:p>
          <a:p>
            <a:pPr indent="-228600" defTabSz="914400">
              <a:lnSpc>
                <a:spcPct val="90000"/>
              </a:lnSpc>
              <a:spcAft>
                <a:spcPts val="600"/>
              </a:spcAft>
              <a:buFont typeface="Arial" panose="020B0604020202020204" pitchFamily="34" charset="0"/>
              <a:buChar char="•"/>
            </a:pPr>
            <a:r>
              <a:rPr lang="en-US" sz="2400" dirty="0"/>
              <a:t>You get many runs for your subscription</a:t>
            </a:r>
          </a:p>
          <a:p>
            <a:pPr indent="-228600" defTabSz="914400">
              <a:lnSpc>
                <a:spcPct val="90000"/>
              </a:lnSpc>
              <a:spcAft>
                <a:spcPts val="600"/>
              </a:spcAft>
              <a:buFont typeface="Arial" panose="020B0604020202020204" pitchFamily="34" charset="0"/>
              <a:buChar char="•"/>
            </a:pPr>
            <a:r>
              <a:rPr lang="en-US" sz="2400" dirty="0"/>
              <a:t>Custom payment plans exist</a:t>
            </a:r>
          </a:p>
          <a:p>
            <a:pPr indent="-228600" defTabSz="914400">
              <a:lnSpc>
                <a:spcPct val="90000"/>
              </a:lnSpc>
              <a:spcAft>
                <a:spcPts val="600"/>
              </a:spcAft>
              <a:buFont typeface="Arial" panose="020B0604020202020204" pitchFamily="34" charset="0"/>
              <a:buChar char="•"/>
            </a:pPr>
            <a:r>
              <a:rPr lang="en-US" sz="2400" dirty="0"/>
              <a:t>It might be useful in some scenarios</a:t>
            </a:r>
          </a:p>
        </p:txBody>
      </p:sp>
    </p:spTree>
    <p:extLst>
      <p:ext uri="{BB962C8B-B14F-4D97-AF65-F5344CB8AC3E}">
        <p14:creationId xmlns:p14="http://schemas.microsoft.com/office/powerpoint/2010/main" val="160855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4BBE8A4-B9C7-45A5-BE27-C2C1C7D5F60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Total Test Recordings- What do </a:t>
            </a:r>
            <a:r>
              <a:rPr lang="en-GB" b="1" dirty="0"/>
              <a:t>we</a:t>
            </a:r>
            <a:r>
              <a:rPr lang="en-GB" dirty="0"/>
              <a:t> use</a:t>
            </a:r>
            <a:endParaRPr lang="en-NL" dirty="0"/>
          </a:p>
        </p:txBody>
      </p:sp>
      <p:pic>
        <p:nvPicPr>
          <p:cNvPr id="4" name="Picture 3">
            <a:extLst>
              <a:ext uri="{FF2B5EF4-FFF2-40B4-BE49-F238E27FC236}">
                <a16:creationId xmlns:a16="http://schemas.microsoft.com/office/drawing/2014/main" id="{FB8A67D6-84DA-42DD-8FDA-A370DD8FE957}"/>
              </a:ext>
            </a:extLst>
          </p:cNvPr>
          <p:cNvPicPr>
            <a:picLocks noChangeAspect="1"/>
          </p:cNvPicPr>
          <p:nvPr/>
        </p:nvPicPr>
        <p:blipFill rotWithShape="1">
          <a:blip r:embed="rId3"/>
          <a:srcRect l="58393" t="8503" b="28368"/>
          <a:stretch/>
        </p:blipFill>
        <p:spPr>
          <a:xfrm>
            <a:off x="2668554" y="2127380"/>
            <a:ext cx="9523445" cy="4063959"/>
          </a:xfrm>
          <a:prstGeom prst="rect">
            <a:avLst/>
          </a:prstGeom>
        </p:spPr>
      </p:pic>
      <p:pic>
        <p:nvPicPr>
          <p:cNvPr id="2" name="Picture 1">
            <a:extLst>
              <a:ext uri="{FF2B5EF4-FFF2-40B4-BE49-F238E27FC236}">
                <a16:creationId xmlns:a16="http://schemas.microsoft.com/office/drawing/2014/main" id="{A631A64B-3D57-40E1-B0E7-CD515B69A98D}"/>
              </a:ext>
            </a:extLst>
          </p:cNvPr>
          <p:cNvPicPr>
            <a:picLocks noChangeAspect="1"/>
          </p:cNvPicPr>
          <p:nvPr/>
        </p:nvPicPr>
        <p:blipFill rotWithShape="1">
          <a:blip r:embed="rId4"/>
          <a:srcRect l="50000" t="6685" b="27092"/>
          <a:stretch/>
        </p:blipFill>
        <p:spPr>
          <a:xfrm>
            <a:off x="155589" y="1167865"/>
            <a:ext cx="8755145" cy="3261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C7EB1965-4C6F-46EC-9457-502E95513EB9}"/>
              </a:ext>
            </a:extLst>
          </p:cNvPr>
          <p:cNvPicPr>
            <a:picLocks noChangeAspect="1"/>
          </p:cNvPicPr>
          <p:nvPr/>
        </p:nvPicPr>
        <p:blipFill rotWithShape="1">
          <a:blip r:embed="rId5"/>
          <a:srcRect l="93774" t="49514" r="1723" b="40962"/>
          <a:stretch/>
        </p:blipFill>
        <p:spPr>
          <a:xfrm>
            <a:off x="7053944" y="2353471"/>
            <a:ext cx="2379306" cy="1415449"/>
          </a:xfrm>
          <a:prstGeom prst="rect">
            <a:avLst/>
          </a:prstGeom>
        </p:spPr>
      </p:pic>
      <p:pic>
        <p:nvPicPr>
          <p:cNvPr id="7" name="Picture 6">
            <a:extLst>
              <a:ext uri="{FF2B5EF4-FFF2-40B4-BE49-F238E27FC236}">
                <a16:creationId xmlns:a16="http://schemas.microsoft.com/office/drawing/2014/main" id="{F6FB4968-7A5D-4373-958A-407821AAB2F0}"/>
              </a:ext>
            </a:extLst>
          </p:cNvPr>
          <p:cNvPicPr>
            <a:picLocks noChangeAspect="1"/>
          </p:cNvPicPr>
          <p:nvPr/>
        </p:nvPicPr>
        <p:blipFill rotWithShape="1">
          <a:blip r:embed="rId3"/>
          <a:srcRect l="93885" t="54111" r="2364" b="38207"/>
          <a:stretch/>
        </p:blipFill>
        <p:spPr>
          <a:xfrm>
            <a:off x="9580032" y="4065652"/>
            <a:ext cx="2611968" cy="1504723"/>
          </a:xfrm>
          <a:prstGeom prst="rect">
            <a:avLst/>
          </a:prstGeom>
        </p:spPr>
      </p:pic>
      <p:pic>
        <p:nvPicPr>
          <p:cNvPr id="8" name="Picture 7">
            <a:extLst>
              <a:ext uri="{FF2B5EF4-FFF2-40B4-BE49-F238E27FC236}">
                <a16:creationId xmlns:a16="http://schemas.microsoft.com/office/drawing/2014/main" id="{1E98C65A-7321-4D2E-862C-58B20095F667}"/>
              </a:ext>
            </a:extLst>
          </p:cNvPr>
          <p:cNvPicPr>
            <a:picLocks noChangeAspect="1"/>
          </p:cNvPicPr>
          <p:nvPr/>
        </p:nvPicPr>
        <p:blipFill rotWithShape="1">
          <a:blip r:embed="rId4"/>
          <a:srcRect l="50000" t="6685" r="41382" b="27092"/>
          <a:stretch/>
        </p:blipFill>
        <p:spPr>
          <a:xfrm>
            <a:off x="155587" y="1167865"/>
            <a:ext cx="2529951" cy="546782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1816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1ADD1-0F4E-49CA-8912-7BB01C29BC20}"/>
              </a:ext>
            </a:extLst>
          </p:cNvPr>
          <p:cNvPicPr>
            <a:picLocks noChangeAspect="1"/>
          </p:cNvPicPr>
          <p:nvPr/>
        </p:nvPicPr>
        <p:blipFill>
          <a:blip r:embed="rId3"/>
          <a:stretch>
            <a:fillRect/>
          </a:stretch>
        </p:blipFill>
        <p:spPr>
          <a:xfrm>
            <a:off x="0" y="956184"/>
            <a:ext cx="12192000" cy="4945631"/>
          </a:xfrm>
          <a:prstGeom prst="rect">
            <a:avLst/>
          </a:prstGeom>
        </p:spPr>
      </p:pic>
      <p:sp>
        <p:nvSpPr>
          <p:cNvPr id="3" name="Title 1">
            <a:extLst>
              <a:ext uri="{FF2B5EF4-FFF2-40B4-BE49-F238E27FC236}">
                <a16:creationId xmlns:a16="http://schemas.microsoft.com/office/drawing/2014/main" id="{03EFAF8B-45A8-4F38-939E-F1590F9663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Total Test Recordings- What do </a:t>
            </a:r>
            <a:r>
              <a:rPr lang="en-GB" b="1" dirty="0"/>
              <a:t>we</a:t>
            </a:r>
            <a:r>
              <a:rPr lang="en-GB" dirty="0"/>
              <a:t> use</a:t>
            </a:r>
            <a:endParaRPr lang="en-NL" dirty="0"/>
          </a:p>
        </p:txBody>
      </p:sp>
    </p:spTree>
    <p:extLst>
      <p:ext uri="{BB962C8B-B14F-4D97-AF65-F5344CB8AC3E}">
        <p14:creationId xmlns:p14="http://schemas.microsoft.com/office/powerpoint/2010/main" val="339369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38200" y="631825"/>
            <a:ext cx="10515600" cy="1325563"/>
          </a:xfrm>
        </p:spPr>
        <p:txBody>
          <a:bodyPr vert="horz" lIns="91440" tIns="45720" rIns="91440" bIns="45720" rtlCol="0">
            <a:normAutofit/>
          </a:bodyPr>
          <a:lstStyle/>
          <a:p>
            <a:r>
              <a:rPr lang="en-US" kern="1200" dirty="0">
                <a:solidFill>
                  <a:schemeClr val="bg1"/>
                </a:solidFill>
                <a:latin typeface="+mj-lt"/>
                <a:ea typeface="+mj-ea"/>
                <a:cs typeface="+mj-cs"/>
              </a:rPr>
              <a:t>Case Study – Albums (Loading Data)</a:t>
            </a:r>
          </a:p>
        </p:txBody>
      </p:sp>
      <p:cxnSp>
        <p:nvCxnSpPr>
          <p:cNvPr id="12" name="Straight Connector 1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43BD9DA-F692-4E75-89CE-53C144D8A1A4}"/>
              </a:ext>
            </a:extLst>
          </p:cNvPr>
          <p:cNvSpPr>
            <a:spLocks noGrp="1"/>
          </p:cNvSpPr>
          <p:nvPr>
            <p:ph idx="1"/>
          </p:nvPr>
        </p:nvSpPr>
        <p:spPr>
          <a:xfrm>
            <a:off x="838200" y="2269173"/>
            <a:ext cx="10515600" cy="3659988"/>
          </a:xfrm>
        </p:spPr>
        <p:txBody>
          <a:bodyPr>
            <a:normAutofit/>
          </a:bodyPr>
          <a:lstStyle/>
          <a:p>
            <a:pPr marL="0" indent="0">
              <a:buNone/>
            </a:pPr>
            <a:r>
              <a:rPr lang="en-GB" sz="2400">
                <a:solidFill>
                  <a:schemeClr val="bg1"/>
                </a:solidFill>
              </a:rPr>
              <a:t>“Albums” app</a:t>
            </a:r>
          </a:p>
          <a:p>
            <a:r>
              <a:rPr lang="en-GB" sz="2400">
                <a:solidFill>
                  <a:schemeClr val="bg1"/>
                </a:solidFill>
              </a:rPr>
              <a:t>Accesses an open API that returns placeholder data &amp; displays them</a:t>
            </a:r>
          </a:p>
          <a:p>
            <a:r>
              <a:rPr lang="en-GB" sz="2400">
                <a:solidFill>
                  <a:schemeClr val="bg1"/>
                </a:solidFill>
              </a:rPr>
              <a:t>For the top 10 albums it loads all the photos in the album</a:t>
            </a:r>
          </a:p>
          <a:p>
            <a:r>
              <a:rPr lang="en-GB" sz="2400">
                <a:solidFill>
                  <a:schemeClr val="bg1"/>
                </a:solidFill>
              </a:rPr>
              <a:t>A button is provided to load the phots of other albums</a:t>
            </a:r>
            <a:endParaRPr lang="en-NL" sz="2400">
              <a:solidFill>
                <a:schemeClr val="bg1"/>
              </a:solidFill>
            </a:endParaRPr>
          </a:p>
        </p:txBody>
      </p:sp>
    </p:spTree>
    <p:extLst>
      <p:ext uri="{BB962C8B-B14F-4D97-AF65-F5344CB8AC3E}">
        <p14:creationId xmlns:p14="http://schemas.microsoft.com/office/powerpoint/2010/main" val="1901116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72E55-B20B-498F-9516-1014B71ED77E}"/>
              </a:ext>
            </a:extLst>
          </p:cNvPr>
          <p:cNvSpPr>
            <a:spLocks noGrp="1"/>
          </p:cNvSpPr>
          <p:nvPr>
            <p:ph type="title"/>
          </p:nvPr>
        </p:nvSpPr>
        <p:spPr>
          <a:xfrm>
            <a:off x="556532" y="643467"/>
            <a:ext cx="11210925" cy="744836"/>
          </a:xfrm>
        </p:spPr>
        <p:txBody>
          <a:bodyPr>
            <a:normAutofit/>
          </a:bodyPr>
          <a:lstStyle/>
          <a:p>
            <a:pPr algn="ctr"/>
            <a:r>
              <a:rPr lang="en-GB" sz="3200" dirty="0">
                <a:solidFill>
                  <a:schemeClr val="bg1"/>
                </a:solidFill>
              </a:rPr>
              <a:t>Case Study – Albums (Loading Data)</a:t>
            </a:r>
            <a:endParaRPr lang="en-NL" sz="3200" dirty="0">
              <a:solidFill>
                <a:schemeClr val="bg1"/>
              </a:solidFill>
            </a:endParaRPr>
          </a:p>
        </p:txBody>
      </p:sp>
      <p:pic>
        <p:nvPicPr>
          <p:cNvPr id="8" name="Picture 7">
            <a:extLst>
              <a:ext uri="{FF2B5EF4-FFF2-40B4-BE49-F238E27FC236}">
                <a16:creationId xmlns:a16="http://schemas.microsoft.com/office/drawing/2014/main" id="{F56E18F3-C64C-4BED-8106-5D0EE590A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167" y="1604867"/>
            <a:ext cx="9665665" cy="5047860"/>
          </a:xfrm>
          <a:prstGeom prst="rect">
            <a:avLst/>
          </a:prstGeom>
        </p:spPr>
      </p:pic>
    </p:spTree>
    <p:extLst>
      <p:ext uri="{BB962C8B-B14F-4D97-AF65-F5344CB8AC3E}">
        <p14:creationId xmlns:p14="http://schemas.microsoft.com/office/powerpoint/2010/main" val="397294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2C04F8A-AB2C-4613-8C6D-5972C1D21411}"/>
              </a:ext>
            </a:extLst>
          </p:cNvPr>
          <p:cNvPicPr>
            <a:picLocks noChangeAspect="1"/>
          </p:cNvPicPr>
          <p:nvPr/>
        </p:nvPicPr>
        <p:blipFill rotWithShape="1">
          <a:blip r:embed="rId3"/>
          <a:srcRect r="42812"/>
          <a:stretch/>
        </p:blipFill>
        <p:spPr>
          <a:xfrm>
            <a:off x="5988835" y="1623526"/>
            <a:ext cx="6056986" cy="4977968"/>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11" name="Title 1">
            <a:extLst>
              <a:ext uri="{FF2B5EF4-FFF2-40B4-BE49-F238E27FC236}">
                <a16:creationId xmlns:a16="http://schemas.microsoft.com/office/drawing/2014/main" id="{D7F129BE-0445-499C-80A6-B217A15DD286}"/>
              </a:ext>
            </a:extLst>
          </p:cNvPr>
          <p:cNvSpPr txBox="1">
            <a:spLocks/>
          </p:cNvSpPr>
          <p:nvPr/>
        </p:nvSpPr>
        <p:spPr>
          <a:xfrm>
            <a:off x="0" y="643467"/>
            <a:ext cx="12192000" cy="74483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rPr>
              <a:t>Case Study – First Test</a:t>
            </a:r>
          </a:p>
        </p:txBody>
      </p:sp>
      <p:sp>
        <p:nvSpPr>
          <p:cNvPr id="9" name="TextBox 8">
            <a:extLst>
              <a:ext uri="{FF2B5EF4-FFF2-40B4-BE49-F238E27FC236}">
                <a16:creationId xmlns:a16="http://schemas.microsoft.com/office/drawing/2014/main" id="{6F91A681-5884-498E-9758-1A9175FE556C}"/>
              </a:ext>
            </a:extLst>
          </p:cNvPr>
          <p:cNvSpPr txBox="1"/>
          <p:nvPr/>
        </p:nvSpPr>
        <p:spPr>
          <a:xfrm>
            <a:off x="615820" y="5355771"/>
            <a:ext cx="2252476" cy="461665"/>
          </a:xfrm>
          <a:prstGeom prst="rect">
            <a:avLst/>
          </a:prstGeom>
          <a:noFill/>
        </p:spPr>
        <p:txBody>
          <a:bodyPr wrap="none" rtlCol="0">
            <a:spAutoFit/>
          </a:bodyPr>
          <a:lstStyle/>
          <a:p>
            <a:r>
              <a:rPr lang="en-GB" sz="2400" dirty="0"/>
              <a:t>Website Loading</a:t>
            </a:r>
            <a:endParaRPr lang="en-NL" sz="2400" dirty="0"/>
          </a:p>
        </p:txBody>
      </p:sp>
      <p:cxnSp>
        <p:nvCxnSpPr>
          <p:cNvPr id="12" name="Straight Arrow Connector 11">
            <a:extLst>
              <a:ext uri="{FF2B5EF4-FFF2-40B4-BE49-F238E27FC236}">
                <a16:creationId xmlns:a16="http://schemas.microsoft.com/office/drawing/2014/main" id="{3CE05079-D76D-4DE5-964C-B4089AB8F93F}"/>
              </a:ext>
            </a:extLst>
          </p:cNvPr>
          <p:cNvCxnSpPr>
            <a:cxnSpLocks/>
            <a:stCxn id="9" idx="3"/>
          </p:cNvCxnSpPr>
          <p:nvPr/>
        </p:nvCxnSpPr>
        <p:spPr>
          <a:xfrm flipV="1">
            <a:off x="2868296" y="4112512"/>
            <a:ext cx="3513843" cy="1474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FD9D8D7-E3BE-4212-844A-7007EA6065C7}"/>
              </a:ext>
            </a:extLst>
          </p:cNvPr>
          <p:cNvGrpSpPr/>
          <p:nvPr/>
        </p:nvGrpSpPr>
        <p:grpSpPr>
          <a:xfrm>
            <a:off x="350875" y="2743199"/>
            <a:ext cx="6124570" cy="1581539"/>
            <a:chOff x="350875" y="2743199"/>
            <a:chExt cx="6124570" cy="1581539"/>
          </a:xfrm>
        </p:grpSpPr>
        <p:pic>
          <p:nvPicPr>
            <p:cNvPr id="5" name="Picture 4">
              <a:extLst>
                <a:ext uri="{FF2B5EF4-FFF2-40B4-BE49-F238E27FC236}">
                  <a16:creationId xmlns:a16="http://schemas.microsoft.com/office/drawing/2014/main" id="{FE326EB7-E746-4075-BFB9-728862B860AE}"/>
                </a:ext>
              </a:extLst>
            </p:cNvPr>
            <p:cNvPicPr>
              <a:picLocks noChangeAspect="1"/>
            </p:cNvPicPr>
            <p:nvPr/>
          </p:nvPicPr>
          <p:blipFill rotWithShape="1">
            <a:blip r:embed="rId4"/>
            <a:srcRect r="-1" b="2962"/>
            <a:stretch/>
          </p:blipFill>
          <p:spPr>
            <a:xfrm>
              <a:off x="350875" y="2743199"/>
              <a:ext cx="4789194" cy="158153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16" name="Straight Arrow Connector 15">
              <a:extLst>
                <a:ext uri="{FF2B5EF4-FFF2-40B4-BE49-F238E27FC236}">
                  <a16:creationId xmlns:a16="http://schemas.microsoft.com/office/drawing/2014/main" id="{D76B4EB2-47F3-4C03-9A44-2C1FB04682CF}"/>
                </a:ext>
              </a:extLst>
            </p:cNvPr>
            <p:cNvCxnSpPr/>
            <p:nvPr/>
          </p:nvCxnSpPr>
          <p:spPr>
            <a:xfrm>
              <a:off x="4983812" y="3641764"/>
              <a:ext cx="1472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FEABB71-D6FE-4BD2-A35A-40DAC6B07B1C}"/>
                </a:ext>
              </a:extLst>
            </p:cNvPr>
            <p:cNvCxnSpPr>
              <a:cxnSpLocks/>
            </p:cNvCxnSpPr>
            <p:nvPr/>
          </p:nvCxnSpPr>
          <p:spPr>
            <a:xfrm>
              <a:off x="3638939" y="3429000"/>
              <a:ext cx="2836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84F3DA3-8417-49FE-B054-A836E60A72DA}"/>
                </a:ext>
              </a:extLst>
            </p:cNvPr>
            <p:cNvCxnSpPr>
              <a:cxnSpLocks/>
            </p:cNvCxnSpPr>
            <p:nvPr/>
          </p:nvCxnSpPr>
          <p:spPr>
            <a:xfrm flipV="1">
              <a:off x="2435290" y="2896811"/>
              <a:ext cx="3750906"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B87E241-FB3B-491B-B2A9-309B2D900EE4}"/>
                </a:ext>
              </a:extLst>
            </p:cNvPr>
            <p:cNvSpPr/>
            <p:nvPr/>
          </p:nvSpPr>
          <p:spPr>
            <a:xfrm>
              <a:off x="933061" y="2924932"/>
              <a:ext cx="1502229"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4DDBE45E-427A-413F-9F56-68899297C922}"/>
                </a:ext>
              </a:extLst>
            </p:cNvPr>
            <p:cNvSpPr/>
            <p:nvPr/>
          </p:nvSpPr>
          <p:spPr>
            <a:xfrm>
              <a:off x="718457" y="3209731"/>
              <a:ext cx="2920482"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2" name="Rectangle 111">
              <a:extLst>
                <a:ext uri="{FF2B5EF4-FFF2-40B4-BE49-F238E27FC236}">
                  <a16:creationId xmlns:a16="http://schemas.microsoft.com/office/drawing/2014/main" id="{50EBE4C7-7E89-4CB8-9914-43934FF41567}"/>
                </a:ext>
              </a:extLst>
            </p:cNvPr>
            <p:cNvSpPr/>
            <p:nvPr/>
          </p:nvSpPr>
          <p:spPr>
            <a:xfrm>
              <a:off x="718457" y="3491380"/>
              <a:ext cx="4262306"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227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low (video game) - Wikipedia">
            <a:extLst>
              <a:ext uri="{FF2B5EF4-FFF2-40B4-BE49-F238E27FC236}">
                <a16:creationId xmlns:a16="http://schemas.microsoft.com/office/drawing/2014/main" id="{C0FDB1CD-E9CB-45A5-BFF8-C0B94DDA533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3303" r="24950"/>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04998" y="798445"/>
            <a:ext cx="4803636" cy="1311664"/>
          </a:xfrm>
        </p:spPr>
        <p:txBody>
          <a:bodyPr>
            <a:normAutofit/>
          </a:bodyPr>
          <a:lstStyle/>
          <a:p>
            <a:r>
              <a:rPr lang="en-GB" dirty="0">
                <a:solidFill>
                  <a:srgbClr val="000000"/>
                </a:solidFill>
              </a:rPr>
              <a:t>Code Style / Flow of Control</a:t>
            </a:r>
            <a:endParaRPr lang="en-NL" dirty="0">
              <a:solidFill>
                <a:srgbClr val="000000"/>
              </a:solidFill>
            </a:endParaRPr>
          </a:p>
        </p:txBody>
      </p:sp>
      <p:sp>
        <p:nvSpPr>
          <p:cNvPr id="3" name="Content Placeholder 2">
            <a:extLst>
              <a:ext uri="{FF2B5EF4-FFF2-40B4-BE49-F238E27FC236}">
                <a16:creationId xmlns:a16="http://schemas.microsoft.com/office/drawing/2014/main" id="{E407C00B-96B3-4BE5-85B3-9B8A21CA1E93}"/>
              </a:ext>
            </a:extLst>
          </p:cNvPr>
          <p:cNvSpPr>
            <a:spLocks noGrp="1"/>
          </p:cNvSpPr>
          <p:nvPr>
            <p:ph idx="1"/>
          </p:nvPr>
        </p:nvSpPr>
        <p:spPr>
          <a:xfrm>
            <a:off x="804997" y="2272143"/>
            <a:ext cx="4706803" cy="3788830"/>
          </a:xfrm>
        </p:spPr>
        <p:txBody>
          <a:bodyPr anchor="ctr">
            <a:normAutofit/>
          </a:bodyPr>
          <a:lstStyle/>
          <a:p>
            <a:r>
              <a:rPr lang="en-GB" sz="2400" dirty="0">
                <a:solidFill>
                  <a:srgbClr val="000000"/>
                </a:solidFill>
              </a:rPr>
              <a:t>Cypress supports a mixture of asynchronous (promises) and synchronous code styles</a:t>
            </a:r>
          </a:p>
          <a:p>
            <a:r>
              <a:rPr lang="en-GB" sz="2400" dirty="0">
                <a:solidFill>
                  <a:srgbClr val="000000"/>
                </a:solidFill>
              </a:rPr>
              <a:t>Cypress will always execute code the in a </a:t>
            </a:r>
            <a:r>
              <a:rPr lang="en-GB" sz="2400" b="1" dirty="0">
                <a:solidFill>
                  <a:srgbClr val="000000"/>
                </a:solidFill>
              </a:rPr>
              <a:t>synchronous</a:t>
            </a:r>
            <a:r>
              <a:rPr lang="en-GB" sz="2400" dirty="0">
                <a:solidFill>
                  <a:srgbClr val="000000"/>
                </a:solidFill>
              </a:rPr>
              <a:t> manner</a:t>
            </a:r>
          </a:p>
          <a:p>
            <a:r>
              <a:rPr lang="en-GB" sz="2400" dirty="0">
                <a:solidFill>
                  <a:srgbClr val="000000"/>
                </a:solidFill>
              </a:rPr>
              <a:t>The next 3 examples all result in the same execution but the clarity offered by the code differs</a:t>
            </a:r>
          </a:p>
        </p:txBody>
      </p:sp>
    </p:spTree>
    <p:extLst>
      <p:ext uri="{BB962C8B-B14F-4D97-AF65-F5344CB8AC3E}">
        <p14:creationId xmlns:p14="http://schemas.microsoft.com/office/powerpoint/2010/main" val="307325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2048FB-94BD-4799-BA0F-A5C393123D98}"/>
              </a:ext>
            </a:extLst>
          </p:cNvPr>
          <p:cNvPicPr>
            <a:picLocks noChangeAspect="1"/>
          </p:cNvPicPr>
          <p:nvPr/>
        </p:nvPicPr>
        <p:blipFill rotWithShape="1">
          <a:blip r:embed="rId3"/>
          <a:srcRect r="65589"/>
          <a:stretch/>
        </p:blipFill>
        <p:spPr>
          <a:xfrm>
            <a:off x="6626365" y="354564"/>
            <a:ext cx="5260836" cy="6308249"/>
          </a:xfrm>
          <a:prstGeom prst="rect">
            <a:avLst/>
          </a:prstGeom>
        </p:spPr>
      </p:pic>
      <p:pic>
        <p:nvPicPr>
          <p:cNvPr id="4" name="Picture 3">
            <a:extLst>
              <a:ext uri="{FF2B5EF4-FFF2-40B4-BE49-F238E27FC236}">
                <a16:creationId xmlns:a16="http://schemas.microsoft.com/office/drawing/2014/main" id="{BAF06B80-D45A-454E-AF4D-51C352546149}"/>
              </a:ext>
            </a:extLst>
          </p:cNvPr>
          <p:cNvPicPr>
            <a:picLocks noChangeAspect="1"/>
          </p:cNvPicPr>
          <p:nvPr/>
        </p:nvPicPr>
        <p:blipFill>
          <a:blip r:embed="rId4"/>
          <a:stretch>
            <a:fillRect/>
          </a:stretch>
        </p:blipFill>
        <p:spPr>
          <a:xfrm>
            <a:off x="138600" y="2823677"/>
            <a:ext cx="3524250" cy="3086100"/>
          </a:xfrm>
          <a:prstGeom prst="rect">
            <a:avLst/>
          </a:prstGeom>
        </p:spPr>
      </p:pic>
      <p:pic>
        <p:nvPicPr>
          <p:cNvPr id="7" name="Picture 6">
            <a:extLst>
              <a:ext uri="{FF2B5EF4-FFF2-40B4-BE49-F238E27FC236}">
                <a16:creationId xmlns:a16="http://schemas.microsoft.com/office/drawing/2014/main" id="{BD2823B4-45ED-4A2B-86FB-C0405DCC3924}"/>
              </a:ext>
            </a:extLst>
          </p:cNvPr>
          <p:cNvPicPr>
            <a:picLocks noChangeAspect="1"/>
          </p:cNvPicPr>
          <p:nvPr/>
        </p:nvPicPr>
        <p:blipFill rotWithShape="1">
          <a:blip r:embed="rId5"/>
          <a:srcRect b="7541"/>
          <a:stretch/>
        </p:blipFill>
        <p:spPr>
          <a:xfrm>
            <a:off x="3216415" y="2823677"/>
            <a:ext cx="3409950" cy="2844574"/>
          </a:xfrm>
          <a:prstGeom prst="rect">
            <a:avLst/>
          </a:prstGeom>
        </p:spPr>
      </p:pic>
      <p:pic>
        <p:nvPicPr>
          <p:cNvPr id="8" name="Picture 7">
            <a:extLst>
              <a:ext uri="{FF2B5EF4-FFF2-40B4-BE49-F238E27FC236}">
                <a16:creationId xmlns:a16="http://schemas.microsoft.com/office/drawing/2014/main" id="{DA9432D8-F670-44E1-B11E-71DB46F5DBDA}"/>
              </a:ext>
            </a:extLst>
          </p:cNvPr>
          <p:cNvPicPr>
            <a:picLocks noChangeAspect="1"/>
          </p:cNvPicPr>
          <p:nvPr/>
        </p:nvPicPr>
        <p:blipFill rotWithShape="1">
          <a:blip r:embed="rId6"/>
          <a:srcRect t="10479" b="10640"/>
          <a:stretch/>
        </p:blipFill>
        <p:spPr>
          <a:xfrm>
            <a:off x="855655" y="354564"/>
            <a:ext cx="5095875" cy="2006081"/>
          </a:xfrm>
          <a:prstGeom prst="rect">
            <a:avLst/>
          </a:prstGeom>
        </p:spPr>
      </p:pic>
      <p:sp>
        <p:nvSpPr>
          <p:cNvPr id="3" name="TextBox 2">
            <a:extLst>
              <a:ext uri="{FF2B5EF4-FFF2-40B4-BE49-F238E27FC236}">
                <a16:creationId xmlns:a16="http://schemas.microsoft.com/office/drawing/2014/main" id="{79AF6069-799E-494D-84B3-7821A9367092}"/>
              </a:ext>
            </a:extLst>
          </p:cNvPr>
          <p:cNvSpPr txBox="1"/>
          <p:nvPr/>
        </p:nvSpPr>
        <p:spPr>
          <a:xfrm>
            <a:off x="436228" y="354564"/>
            <a:ext cx="359394" cy="369332"/>
          </a:xfrm>
          <a:prstGeom prst="rect">
            <a:avLst/>
          </a:prstGeom>
          <a:noFill/>
        </p:spPr>
        <p:txBody>
          <a:bodyPr wrap="none" rtlCol="0">
            <a:spAutoFit/>
          </a:bodyPr>
          <a:lstStyle/>
          <a:p>
            <a:r>
              <a:rPr lang="en-US" dirty="0"/>
              <a:t>1.</a:t>
            </a:r>
            <a:endParaRPr lang="en-NL" dirty="0"/>
          </a:p>
        </p:txBody>
      </p:sp>
      <p:sp>
        <p:nvSpPr>
          <p:cNvPr id="5" name="TextBox 4">
            <a:extLst>
              <a:ext uri="{FF2B5EF4-FFF2-40B4-BE49-F238E27FC236}">
                <a16:creationId xmlns:a16="http://schemas.microsoft.com/office/drawing/2014/main" id="{947C3700-997C-46B3-9D9C-1435F1033C27}"/>
              </a:ext>
            </a:extLst>
          </p:cNvPr>
          <p:cNvSpPr txBox="1"/>
          <p:nvPr/>
        </p:nvSpPr>
        <p:spPr>
          <a:xfrm>
            <a:off x="138600" y="2454345"/>
            <a:ext cx="359394" cy="369332"/>
          </a:xfrm>
          <a:prstGeom prst="rect">
            <a:avLst/>
          </a:prstGeom>
          <a:noFill/>
        </p:spPr>
        <p:txBody>
          <a:bodyPr wrap="none" rtlCol="0">
            <a:spAutoFit/>
          </a:bodyPr>
          <a:lstStyle/>
          <a:p>
            <a:r>
              <a:rPr lang="en-US" dirty="0"/>
              <a:t>2.</a:t>
            </a:r>
            <a:endParaRPr lang="en-NL" dirty="0"/>
          </a:p>
        </p:txBody>
      </p:sp>
      <p:sp>
        <p:nvSpPr>
          <p:cNvPr id="6" name="TextBox 5">
            <a:extLst>
              <a:ext uri="{FF2B5EF4-FFF2-40B4-BE49-F238E27FC236}">
                <a16:creationId xmlns:a16="http://schemas.microsoft.com/office/drawing/2014/main" id="{1B8D548F-28FE-4CC8-AD3D-494B3B4A688A}"/>
              </a:ext>
            </a:extLst>
          </p:cNvPr>
          <p:cNvSpPr txBox="1"/>
          <p:nvPr/>
        </p:nvSpPr>
        <p:spPr>
          <a:xfrm>
            <a:off x="3281812" y="2454345"/>
            <a:ext cx="359394" cy="369332"/>
          </a:xfrm>
          <a:prstGeom prst="rect">
            <a:avLst/>
          </a:prstGeom>
          <a:noFill/>
        </p:spPr>
        <p:txBody>
          <a:bodyPr wrap="none" rtlCol="0">
            <a:spAutoFit/>
          </a:bodyPr>
          <a:lstStyle/>
          <a:p>
            <a:r>
              <a:rPr lang="en-US" dirty="0"/>
              <a:t>3.</a:t>
            </a:r>
            <a:endParaRPr lang="en-NL" dirty="0"/>
          </a:p>
        </p:txBody>
      </p:sp>
    </p:spTree>
    <p:extLst>
      <p:ext uri="{BB962C8B-B14F-4D97-AF65-F5344CB8AC3E}">
        <p14:creationId xmlns:p14="http://schemas.microsoft.com/office/powerpoint/2010/main" val="3351910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45CF-0C4E-4832-B4B6-9B767EF9D47B}"/>
              </a:ext>
            </a:extLst>
          </p:cNvPr>
          <p:cNvSpPr>
            <a:spLocks noGrp="1"/>
          </p:cNvSpPr>
          <p:nvPr>
            <p:ph type="title"/>
          </p:nvPr>
        </p:nvSpPr>
        <p:spPr/>
        <p:txBody>
          <a:bodyPr/>
          <a:lstStyle/>
          <a:p>
            <a:r>
              <a:rPr lang="en-GB" dirty="0"/>
              <a:t>But nesting can add meaning if used appropriately</a:t>
            </a:r>
            <a:endParaRPr lang="en-NL" dirty="0"/>
          </a:p>
        </p:txBody>
      </p:sp>
      <p:pic>
        <p:nvPicPr>
          <p:cNvPr id="3" name="Picture 2">
            <a:extLst>
              <a:ext uri="{FF2B5EF4-FFF2-40B4-BE49-F238E27FC236}">
                <a16:creationId xmlns:a16="http://schemas.microsoft.com/office/drawing/2014/main" id="{30BE2CA7-7209-43B4-BAE9-A7C2CD440049}"/>
              </a:ext>
            </a:extLst>
          </p:cNvPr>
          <p:cNvPicPr>
            <a:picLocks noChangeAspect="1"/>
          </p:cNvPicPr>
          <p:nvPr/>
        </p:nvPicPr>
        <p:blipFill>
          <a:blip r:embed="rId3"/>
          <a:stretch>
            <a:fillRect/>
          </a:stretch>
        </p:blipFill>
        <p:spPr>
          <a:xfrm>
            <a:off x="1123658" y="1807709"/>
            <a:ext cx="9515475" cy="4810125"/>
          </a:xfrm>
          <a:prstGeom prst="rect">
            <a:avLst/>
          </a:prstGeom>
        </p:spPr>
      </p:pic>
    </p:spTree>
    <p:extLst>
      <p:ext uri="{BB962C8B-B14F-4D97-AF65-F5344CB8AC3E}">
        <p14:creationId xmlns:p14="http://schemas.microsoft.com/office/powerpoint/2010/main" val="295972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45CF-0C4E-4832-B4B6-9B767EF9D47B}"/>
              </a:ext>
            </a:extLst>
          </p:cNvPr>
          <p:cNvSpPr>
            <a:spLocks noGrp="1"/>
          </p:cNvSpPr>
          <p:nvPr>
            <p:ph type="title"/>
          </p:nvPr>
        </p:nvSpPr>
        <p:spPr/>
        <p:txBody>
          <a:bodyPr/>
          <a:lstStyle/>
          <a:p>
            <a:r>
              <a:rPr lang="en-GB" dirty="0"/>
              <a:t>But nesting can add meaning if used appropriately</a:t>
            </a:r>
            <a:endParaRPr lang="en-NL" dirty="0"/>
          </a:p>
        </p:txBody>
      </p:sp>
      <p:pic>
        <p:nvPicPr>
          <p:cNvPr id="3" name="Picture 2">
            <a:extLst>
              <a:ext uri="{FF2B5EF4-FFF2-40B4-BE49-F238E27FC236}">
                <a16:creationId xmlns:a16="http://schemas.microsoft.com/office/drawing/2014/main" id="{30BE2CA7-7209-43B4-BAE9-A7C2CD440049}"/>
              </a:ext>
            </a:extLst>
          </p:cNvPr>
          <p:cNvPicPr>
            <a:picLocks noChangeAspect="1"/>
          </p:cNvPicPr>
          <p:nvPr/>
        </p:nvPicPr>
        <p:blipFill>
          <a:blip r:embed="rId3"/>
          <a:stretch>
            <a:fillRect/>
          </a:stretch>
        </p:blipFill>
        <p:spPr>
          <a:xfrm>
            <a:off x="1123658" y="1807709"/>
            <a:ext cx="9515475" cy="4810125"/>
          </a:xfrm>
          <a:prstGeom prst="rect">
            <a:avLst/>
          </a:prstGeom>
        </p:spPr>
      </p:pic>
      <p:sp>
        <p:nvSpPr>
          <p:cNvPr id="4" name="Rectangle 3">
            <a:extLst>
              <a:ext uri="{FF2B5EF4-FFF2-40B4-BE49-F238E27FC236}">
                <a16:creationId xmlns:a16="http://schemas.microsoft.com/office/drawing/2014/main" id="{7D96F3A1-BED2-4D17-9FF2-897AB2C25C04}"/>
              </a:ext>
            </a:extLst>
          </p:cNvPr>
          <p:cNvSpPr/>
          <p:nvPr/>
        </p:nvSpPr>
        <p:spPr>
          <a:xfrm>
            <a:off x="1291905" y="1996580"/>
            <a:ext cx="4672667" cy="587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AA0626B3-9312-4CB8-B6D0-A7649A07FEA1}"/>
              </a:ext>
            </a:extLst>
          </p:cNvPr>
          <p:cNvSpPr/>
          <p:nvPr/>
        </p:nvSpPr>
        <p:spPr>
          <a:xfrm>
            <a:off x="1275127" y="2684477"/>
            <a:ext cx="5964572" cy="21140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4736AE50-39CD-4221-B99D-FC3D5541C9BD}"/>
              </a:ext>
            </a:extLst>
          </p:cNvPr>
          <p:cNvSpPr/>
          <p:nvPr/>
        </p:nvSpPr>
        <p:spPr>
          <a:xfrm>
            <a:off x="1275127" y="4899171"/>
            <a:ext cx="6602135" cy="1718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8411BEFF-2AA5-4E59-9C7A-65CFB71EC444}"/>
              </a:ext>
            </a:extLst>
          </p:cNvPr>
          <p:cNvSpPr txBox="1"/>
          <p:nvPr/>
        </p:nvSpPr>
        <p:spPr>
          <a:xfrm>
            <a:off x="6028888" y="2080145"/>
            <a:ext cx="1088311" cy="369332"/>
          </a:xfrm>
          <a:prstGeom prst="rect">
            <a:avLst/>
          </a:prstGeom>
          <a:noFill/>
        </p:spPr>
        <p:txBody>
          <a:bodyPr wrap="none" rtlCol="0">
            <a:spAutoFit/>
          </a:bodyPr>
          <a:lstStyle/>
          <a:p>
            <a:r>
              <a:rPr lang="en-US" dirty="0">
                <a:solidFill>
                  <a:schemeClr val="bg1"/>
                </a:solidFill>
              </a:rPr>
              <a:t>Visit Page</a:t>
            </a:r>
            <a:endParaRPr lang="en-NL" dirty="0">
              <a:solidFill>
                <a:schemeClr val="bg1"/>
              </a:solidFill>
            </a:endParaRPr>
          </a:p>
        </p:txBody>
      </p:sp>
      <p:sp>
        <p:nvSpPr>
          <p:cNvPr id="8" name="TextBox 7">
            <a:extLst>
              <a:ext uri="{FF2B5EF4-FFF2-40B4-BE49-F238E27FC236}">
                <a16:creationId xmlns:a16="http://schemas.microsoft.com/office/drawing/2014/main" id="{70F120DC-3453-4CF6-BEA4-D7A1177F7D04}"/>
              </a:ext>
            </a:extLst>
          </p:cNvPr>
          <p:cNvSpPr txBox="1"/>
          <p:nvPr/>
        </p:nvSpPr>
        <p:spPr>
          <a:xfrm>
            <a:off x="7391168" y="2684477"/>
            <a:ext cx="1490280" cy="923330"/>
          </a:xfrm>
          <a:prstGeom prst="rect">
            <a:avLst/>
          </a:prstGeom>
          <a:noFill/>
        </p:spPr>
        <p:txBody>
          <a:bodyPr wrap="none" rtlCol="0">
            <a:spAutoFit/>
          </a:bodyPr>
          <a:lstStyle/>
          <a:p>
            <a:r>
              <a:rPr lang="en-US" dirty="0">
                <a:solidFill>
                  <a:schemeClr val="bg1"/>
                </a:solidFill>
              </a:rPr>
              <a:t>Setup</a:t>
            </a:r>
          </a:p>
          <a:p>
            <a:r>
              <a:rPr lang="en-US" dirty="0">
                <a:solidFill>
                  <a:schemeClr val="bg1"/>
                </a:solidFill>
              </a:rPr>
              <a:t>Click Button </a:t>
            </a:r>
          </a:p>
          <a:p>
            <a:r>
              <a:rPr lang="en-US" dirty="0">
                <a:solidFill>
                  <a:schemeClr val="bg1"/>
                </a:solidFill>
              </a:rPr>
              <a:t>Assert Results</a:t>
            </a:r>
            <a:endParaRPr lang="en-NL" dirty="0">
              <a:solidFill>
                <a:schemeClr val="bg1"/>
              </a:solidFill>
            </a:endParaRPr>
          </a:p>
        </p:txBody>
      </p:sp>
      <p:sp>
        <p:nvSpPr>
          <p:cNvPr id="9" name="TextBox 8">
            <a:extLst>
              <a:ext uri="{FF2B5EF4-FFF2-40B4-BE49-F238E27FC236}">
                <a16:creationId xmlns:a16="http://schemas.microsoft.com/office/drawing/2014/main" id="{55127A91-6BCB-4E70-854A-EC301FA7A34F}"/>
              </a:ext>
            </a:extLst>
          </p:cNvPr>
          <p:cNvSpPr txBox="1"/>
          <p:nvPr/>
        </p:nvSpPr>
        <p:spPr>
          <a:xfrm>
            <a:off x="8028731" y="4849523"/>
            <a:ext cx="1490280" cy="923330"/>
          </a:xfrm>
          <a:prstGeom prst="rect">
            <a:avLst/>
          </a:prstGeom>
          <a:noFill/>
        </p:spPr>
        <p:txBody>
          <a:bodyPr wrap="none" rtlCol="0">
            <a:spAutoFit/>
          </a:bodyPr>
          <a:lstStyle/>
          <a:p>
            <a:r>
              <a:rPr lang="en-US" dirty="0">
                <a:solidFill>
                  <a:schemeClr val="bg1"/>
                </a:solidFill>
              </a:rPr>
              <a:t>Setup</a:t>
            </a:r>
          </a:p>
          <a:p>
            <a:r>
              <a:rPr lang="en-US" dirty="0">
                <a:solidFill>
                  <a:schemeClr val="bg1"/>
                </a:solidFill>
              </a:rPr>
              <a:t>Click Button </a:t>
            </a:r>
          </a:p>
          <a:p>
            <a:r>
              <a:rPr lang="en-US" dirty="0">
                <a:solidFill>
                  <a:schemeClr val="bg1"/>
                </a:solidFill>
              </a:rPr>
              <a:t>Assert Results</a:t>
            </a:r>
            <a:endParaRPr lang="en-NL" dirty="0">
              <a:solidFill>
                <a:schemeClr val="bg1"/>
              </a:solidFill>
            </a:endParaRPr>
          </a:p>
        </p:txBody>
      </p:sp>
    </p:spTree>
    <p:extLst>
      <p:ext uri="{BB962C8B-B14F-4D97-AF65-F5344CB8AC3E}">
        <p14:creationId xmlns:p14="http://schemas.microsoft.com/office/powerpoint/2010/main" val="3602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2B33-A415-4E19-8692-A62466E96933}"/>
              </a:ext>
            </a:extLst>
          </p:cNvPr>
          <p:cNvSpPr>
            <a:spLocks noGrp="1"/>
          </p:cNvSpPr>
          <p:nvPr>
            <p:ph type="title"/>
          </p:nvPr>
        </p:nvSpPr>
        <p:spPr>
          <a:xfrm>
            <a:off x="1136428" y="627564"/>
            <a:ext cx="7474172" cy="1325563"/>
          </a:xfrm>
        </p:spPr>
        <p:txBody>
          <a:bodyPr>
            <a:normAutofit/>
          </a:bodyPr>
          <a:lstStyle/>
          <a:p>
            <a:r>
              <a:rPr lang="en-GB" dirty="0"/>
              <a:t>Introduction</a:t>
            </a:r>
            <a:endParaRPr lang="en-NL" dirty="0"/>
          </a:p>
        </p:txBody>
      </p:sp>
      <p:sp>
        <p:nvSpPr>
          <p:cNvPr id="3" name="Content Placeholder 2">
            <a:extLst>
              <a:ext uri="{FF2B5EF4-FFF2-40B4-BE49-F238E27FC236}">
                <a16:creationId xmlns:a16="http://schemas.microsoft.com/office/drawing/2014/main" id="{14629C02-C596-40B2-B0E1-F31F13E22747}"/>
              </a:ext>
            </a:extLst>
          </p:cNvPr>
          <p:cNvSpPr>
            <a:spLocks noGrp="1"/>
          </p:cNvSpPr>
          <p:nvPr>
            <p:ph idx="1"/>
          </p:nvPr>
        </p:nvSpPr>
        <p:spPr>
          <a:xfrm>
            <a:off x="1136429" y="2278173"/>
            <a:ext cx="6467867" cy="3450613"/>
          </a:xfrm>
        </p:spPr>
        <p:txBody>
          <a:bodyPr anchor="ctr">
            <a:normAutofit/>
          </a:bodyPr>
          <a:lstStyle/>
          <a:p>
            <a:r>
              <a:rPr lang="en-GB" sz="2400" dirty="0"/>
              <a:t>Who am I and what is todays Agenda</a:t>
            </a:r>
          </a:p>
          <a:p>
            <a:pPr lvl="1"/>
            <a:r>
              <a:rPr lang="en-GB" dirty="0"/>
              <a:t>What is cypress / what is it not. </a:t>
            </a:r>
          </a:p>
          <a:p>
            <a:pPr lvl="1"/>
            <a:r>
              <a:rPr lang="en-GB" dirty="0"/>
              <a:t>Simplified case study</a:t>
            </a:r>
          </a:p>
          <a:p>
            <a:pPr lvl="1"/>
            <a:r>
              <a:rPr lang="en-GB" dirty="0"/>
              <a:t>Pitfalls and best practices unique to Cypress</a:t>
            </a:r>
            <a:endParaRPr lang="en-GB" i="1" dirty="0"/>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Edit photo">
            <a:extLst>
              <a:ext uri="{FF2B5EF4-FFF2-40B4-BE49-F238E27FC236}">
                <a16:creationId xmlns:a16="http://schemas.microsoft.com/office/drawing/2014/main" id="{C8F54DE1-3BA0-487F-B4D8-B10C832BA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9375" y="2813049"/>
            <a:ext cx="1190430" cy="11904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D04AB8C-6231-4A7B-9E5C-666E664B0893}"/>
              </a:ext>
            </a:extLst>
          </p:cNvPr>
          <p:cNvPicPr>
            <a:picLocks noChangeAspect="1"/>
          </p:cNvPicPr>
          <p:nvPr/>
        </p:nvPicPr>
        <p:blipFill rotWithShape="1">
          <a:blip r:embed="rId4">
            <a:alphaModFix/>
          </a:blip>
          <a:srcRect l="1892" r="1076" b="-1"/>
          <a:stretch/>
        </p:blipFill>
        <p:spPr>
          <a:xfrm>
            <a:off x="10218243" y="3626022"/>
            <a:ext cx="492362" cy="49157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9" name="Picture 2" descr="Cypress.io">
            <a:extLst>
              <a:ext uri="{FF2B5EF4-FFF2-40B4-BE49-F238E27FC236}">
                <a16:creationId xmlns:a16="http://schemas.microsoft.com/office/drawing/2014/main" id="{01F6CC18-B3CD-4A28-B55E-7C665600013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99319" y="3988800"/>
            <a:ext cx="772767" cy="25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532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38200" y="631825"/>
            <a:ext cx="10515600" cy="1325563"/>
          </a:xfrm>
        </p:spPr>
        <p:txBody>
          <a:bodyPr vert="horz" lIns="91440" tIns="45720" rIns="91440" bIns="45720" rtlCol="0">
            <a:normAutofit/>
          </a:bodyPr>
          <a:lstStyle/>
          <a:p>
            <a:r>
              <a:rPr lang="en-US" kern="1200" dirty="0">
                <a:solidFill>
                  <a:schemeClr val="bg1"/>
                </a:solidFill>
                <a:latin typeface="+mj-lt"/>
                <a:ea typeface="+mj-ea"/>
                <a:cs typeface="+mj-cs"/>
              </a:rPr>
              <a:t>Case Study – To Dos (executing actions)</a:t>
            </a:r>
          </a:p>
        </p:txBody>
      </p:sp>
      <p:cxnSp>
        <p:nvCxnSpPr>
          <p:cNvPr id="12" name="Straight Connector 1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8C5F32A-2BBC-4551-87D9-1E923BE7B226}"/>
              </a:ext>
            </a:extLst>
          </p:cNvPr>
          <p:cNvSpPr>
            <a:spLocks noGrp="1"/>
          </p:cNvSpPr>
          <p:nvPr>
            <p:ph idx="1"/>
          </p:nvPr>
        </p:nvSpPr>
        <p:spPr>
          <a:xfrm>
            <a:off x="838200" y="2269173"/>
            <a:ext cx="10515600" cy="3659988"/>
          </a:xfrm>
        </p:spPr>
        <p:txBody>
          <a:bodyPr>
            <a:normAutofit/>
          </a:bodyPr>
          <a:lstStyle/>
          <a:p>
            <a:pPr marL="0" indent="0">
              <a:buNone/>
            </a:pPr>
            <a:r>
              <a:rPr lang="en-GB" sz="2400">
                <a:solidFill>
                  <a:schemeClr val="bg1"/>
                </a:solidFill>
              </a:rPr>
              <a:t>“ToDo” app</a:t>
            </a:r>
          </a:p>
          <a:p>
            <a:r>
              <a:rPr lang="en-GB" sz="2400">
                <a:solidFill>
                  <a:schemeClr val="bg1"/>
                </a:solidFill>
              </a:rPr>
              <a:t>Stores data in local storage</a:t>
            </a:r>
          </a:p>
          <a:p>
            <a:endParaRPr lang="en-GB" sz="2400">
              <a:solidFill>
                <a:schemeClr val="bg1"/>
              </a:solidFill>
            </a:endParaRPr>
          </a:p>
          <a:p>
            <a:r>
              <a:rPr lang="en-GB" sz="2400">
                <a:solidFill>
                  <a:schemeClr val="bg1"/>
                </a:solidFill>
              </a:rPr>
              <a:t>User can</a:t>
            </a:r>
          </a:p>
          <a:p>
            <a:pPr lvl="1"/>
            <a:r>
              <a:rPr lang="en-GB">
                <a:solidFill>
                  <a:schemeClr val="bg1"/>
                </a:solidFill>
              </a:rPr>
              <a:t>Add and keep their text</a:t>
            </a:r>
          </a:p>
          <a:p>
            <a:pPr lvl="1"/>
            <a:r>
              <a:rPr lang="en-GB">
                <a:solidFill>
                  <a:schemeClr val="bg1"/>
                </a:solidFill>
              </a:rPr>
              <a:t>Add and clear their text</a:t>
            </a:r>
          </a:p>
          <a:p>
            <a:pPr lvl="1"/>
            <a:r>
              <a:rPr lang="en-GB">
                <a:solidFill>
                  <a:schemeClr val="bg1"/>
                </a:solidFill>
              </a:rPr>
              <a:t>Remove existing items</a:t>
            </a:r>
          </a:p>
          <a:p>
            <a:r>
              <a:rPr lang="en-GB" sz="2400">
                <a:solidFill>
                  <a:schemeClr val="bg1"/>
                </a:solidFill>
              </a:rPr>
              <a:t>User can not add an empty item</a:t>
            </a:r>
          </a:p>
          <a:p>
            <a:pPr marL="0" indent="0">
              <a:buNone/>
            </a:pPr>
            <a:endParaRPr lang="en-NL" sz="2400">
              <a:solidFill>
                <a:schemeClr val="bg1"/>
              </a:solidFill>
            </a:endParaRPr>
          </a:p>
        </p:txBody>
      </p:sp>
    </p:spTree>
    <p:extLst>
      <p:ext uri="{BB962C8B-B14F-4D97-AF65-F5344CB8AC3E}">
        <p14:creationId xmlns:p14="http://schemas.microsoft.com/office/powerpoint/2010/main" val="21758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Case Study – To Dos (executing actions)</a:t>
            </a:r>
          </a:p>
        </p:txBody>
      </p:sp>
      <p:pic>
        <p:nvPicPr>
          <p:cNvPr id="4" name="Picture 3" descr="Shape&#10;&#10;Description automatically generated">
            <a:extLst>
              <a:ext uri="{FF2B5EF4-FFF2-40B4-BE49-F238E27FC236}">
                <a16:creationId xmlns:a16="http://schemas.microsoft.com/office/drawing/2014/main" id="{7D5E2BDA-4EB7-4617-A206-FCEC3DC99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984" y="1675227"/>
            <a:ext cx="8414031" cy="4394199"/>
          </a:xfrm>
          <a:prstGeom prst="rect">
            <a:avLst/>
          </a:prstGeom>
        </p:spPr>
      </p:pic>
    </p:spTree>
    <p:extLst>
      <p:ext uri="{BB962C8B-B14F-4D97-AF65-F5344CB8AC3E}">
        <p14:creationId xmlns:p14="http://schemas.microsoft.com/office/powerpoint/2010/main" val="12144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2920346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BFD1C765-B79A-4C31-862C-1A03B37B4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455"/>
            <a:ext cx="12192000" cy="5776604"/>
          </a:xfrm>
          <a:prstGeom prst="rect">
            <a:avLst/>
          </a:prstGeom>
        </p:spPr>
      </p:pic>
    </p:spTree>
    <p:extLst>
      <p:ext uri="{BB962C8B-B14F-4D97-AF65-F5344CB8AC3E}">
        <p14:creationId xmlns:p14="http://schemas.microsoft.com/office/powerpoint/2010/main" val="316140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
        <p:nvSpPr>
          <p:cNvPr id="3" name="TextBox 2">
            <a:extLst>
              <a:ext uri="{FF2B5EF4-FFF2-40B4-BE49-F238E27FC236}">
                <a16:creationId xmlns:a16="http://schemas.microsoft.com/office/drawing/2014/main" id="{3DA72A98-04DA-46FC-A38D-C9C5943B51D8}"/>
              </a:ext>
            </a:extLst>
          </p:cNvPr>
          <p:cNvSpPr txBox="1"/>
          <p:nvPr/>
        </p:nvSpPr>
        <p:spPr>
          <a:xfrm>
            <a:off x="8503640" y="419125"/>
            <a:ext cx="1088311" cy="369332"/>
          </a:xfrm>
          <a:prstGeom prst="rect">
            <a:avLst/>
          </a:prstGeom>
          <a:noFill/>
        </p:spPr>
        <p:txBody>
          <a:bodyPr wrap="none" rtlCol="0">
            <a:spAutoFit/>
          </a:bodyPr>
          <a:lstStyle/>
          <a:p>
            <a:r>
              <a:rPr lang="en-US" dirty="0">
                <a:solidFill>
                  <a:schemeClr val="bg1"/>
                </a:solidFill>
              </a:rPr>
              <a:t>Visit Page</a:t>
            </a:r>
            <a:endParaRPr lang="en-NL" dirty="0">
              <a:solidFill>
                <a:schemeClr val="bg1"/>
              </a:solidFill>
            </a:endParaRPr>
          </a:p>
        </p:txBody>
      </p:sp>
      <p:sp>
        <p:nvSpPr>
          <p:cNvPr id="2" name="Rectangle 1">
            <a:extLst>
              <a:ext uri="{FF2B5EF4-FFF2-40B4-BE49-F238E27FC236}">
                <a16:creationId xmlns:a16="http://schemas.microsoft.com/office/drawing/2014/main" id="{CCC6FBF6-4BE1-4642-9CDF-56A05A327AF7}"/>
              </a:ext>
            </a:extLst>
          </p:cNvPr>
          <p:cNvSpPr/>
          <p:nvPr/>
        </p:nvSpPr>
        <p:spPr>
          <a:xfrm>
            <a:off x="2508308" y="402672"/>
            <a:ext cx="5368954" cy="4446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CE58364C-C738-4943-B924-961DD6BCE40E}"/>
              </a:ext>
            </a:extLst>
          </p:cNvPr>
          <p:cNvSpPr/>
          <p:nvPr/>
        </p:nvSpPr>
        <p:spPr>
          <a:xfrm>
            <a:off x="2508308" y="1510018"/>
            <a:ext cx="5995332" cy="2155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AF9A984F-1BD3-45F0-9351-41056E49BFB7}"/>
              </a:ext>
            </a:extLst>
          </p:cNvPr>
          <p:cNvSpPr/>
          <p:nvPr/>
        </p:nvSpPr>
        <p:spPr>
          <a:xfrm>
            <a:off x="2508308" y="4555222"/>
            <a:ext cx="6157520" cy="2038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033F8ABA-1372-4E27-8BD9-2DA5F8E20A18}"/>
              </a:ext>
            </a:extLst>
          </p:cNvPr>
          <p:cNvSpPr txBox="1"/>
          <p:nvPr/>
        </p:nvSpPr>
        <p:spPr>
          <a:xfrm>
            <a:off x="8674404" y="1951051"/>
            <a:ext cx="561372" cy="646331"/>
          </a:xfrm>
          <a:prstGeom prst="rect">
            <a:avLst/>
          </a:prstGeom>
          <a:noFill/>
        </p:spPr>
        <p:txBody>
          <a:bodyPr wrap="none" rtlCol="0">
            <a:spAutoFit/>
          </a:bodyPr>
          <a:lstStyle/>
          <a:p>
            <a:r>
              <a:rPr lang="en-US" dirty="0">
                <a:solidFill>
                  <a:schemeClr val="bg1"/>
                </a:solidFill>
              </a:rPr>
              <a:t>Test</a:t>
            </a:r>
          </a:p>
          <a:p>
            <a:r>
              <a:rPr lang="en-US" dirty="0">
                <a:solidFill>
                  <a:schemeClr val="bg1"/>
                </a:solidFill>
              </a:rPr>
              <a:t>Add</a:t>
            </a:r>
            <a:endParaRPr lang="en-NL" dirty="0">
              <a:solidFill>
                <a:schemeClr val="bg1"/>
              </a:solidFill>
            </a:endParaRPr>
          </a:p>
        </p:txBody>
      </p:sp>
      <p:sp>
        <p:nvSpPr>
          <p:cNvPr id="8" name="TextBox 7">
            <a:extLst>
              <a:ext uri="{FF2B5EF4-FFF2-40B4-BE49-F238E27FC236}">
                <a16:creationId xmlns:a16="http://schemas.microsoft.com/office/drawing/2014/main" id="{DB1DD5DB-4F4B-4DF1-BCC0-06F044D530A6}"/>
              </a:ext>
            </a:extLst>
          </p:cNvPr>
          <p:cNvSpPr txBox="1"/>
          <p:nvPr/>
        </p:nvSpPr>
        <p:spPr>
          <a:xfrm>
            <a:off x="8698166" y="4809364"/>
            <a:ext cx="799706" cy="646331"/>
          </a:xfrm>
          <a:prstGeom prst="rect">
            <a:avLst/>
          </a:prstGeom>
          <a:noFill/>
        </p:spPr>
        <p:txBody>
          <a:bodyPr wrap="none" rtlCol="0">
            <a:spAutoFit/>
          </a:bodyPr>
          <a:lstStyle/>
          <a:p>
            <a:r>
              <a:rPr lang="en-US" dirty="0">
                <a:solidFill>
                  <a:schemeClr val="bg1"/>
                </a:solidFill>
              </a:rPr>
              <a:t>Test</a:t>
            </a:r>
          </a:p>
          <a:p>
            <a:r>
              <a:rPr lang="en-US" dirty="0">
                <a:solidFill>
                  <a:schemeClr val="bg1"/>
                </a:solidFill>
              </a:rPr>
              <a:t>Delete</a:t>
            </a:r>
            <a:endParaRPr lang="en-NL" dirty="0">
              <a:solidFill>
                <a:schemeClr val="bg1"/>
              </a:solidFill>
            </a:endParaRPr>
          </a:p>
        </p:txBody>
      </p:sp>
      <p:sp>
        <p:nvSpPr>
          <p:cNvPr id="9" name="Rectangle 8">
            <a:extLst>
              <a:ext uri="{FF2B5EF4-FFF2-40B4-BE49-F238E27FC236}">
                <a16:creationId xmlns:a16="http://schemas.microsoft.com/office/drawing/2014/main" id="{D4109CDC-4EA9-46C7-8694-FE76A59C9B53}"/>
              </a:ext>
            </a:extLst>
          </p:cNvPr>
          <p:cNvSpPr/>
          <p:nvPr/>
        </p:nvSpPr>
        <p:spPr>
          <a:xfrm>
            <a:off x="2508308" y="847288"/>
            <a:ext cx="5995332" cy="662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B9740B4-6183-477E-B076-0931B136F462}"/>
              </a:ext>
            </a:extLst>
          </p:cNvPr>
          <p:cNvSpPr/>
          <p:nvPr/>
        </p:nvSpPr>
        <p:spPr>
          <a:xfrm>
            <a:off x="2508308" y="3665989"/>
            <a:ext cx="5994445" cy="889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1DF11525-B954-4D4E-99A0-D7021CAB0A79}"/>
              </a:ext>
            </a:extLst>
          </p:cNvPr>
          <p:cNvSpPr txBox="1"/>
          <p:nvPr/>
        </p:nvSpPr>
        <p:spPr>
          <a:xfrm>
            <a:off x="8698166" y="3717180"/>
            <a:ext cx="1074333" cy="646331"/>
          </a:xfrm>
          <a:prstGeom prst="rect">
            <a:avLst/>
          </a:prstGeom>
          <a:noFill/>
        </p:spPr>
        <p:txBody>
          <a:bodyPr wrap="none" rtlCol="0">
            <a:spAutoFit/>
          </a:bodyPr>
          <a:lstStyle/>
          <a:p>
            <a:r>
              <a:rPr lang="en-US" dirty="0">
                <a:solidFill>
                  <a:schemeClr val="bg1"/>
                </a:solidFill>
              </a:rPr>
              <a:t>Test Add </a:t>
            </a:r>
          </a:p>
          <a:p>
            <a:r>
              <a:rPr lang="en-US" dirty="0">
                <a:solidFill>
                  <a:schemeClr val="bg1"/>
                </a:solidFill>
              </a:rPr>
              <a:t>and Clear</a:t>
            </a:r>
            <a:endParaRPr lang="en-NL" dirty="0">
              <a:solidFill>
                <a:schemeClr val="bg1"/>
              </a:solidFill>
            </a:endParaRPr>
          </a:p>
        </p:txBody>
      </p:sp>
      <p:sp>
        <p:nvSpPr>
          <p:cNvPr id="12" name="TextBox 11">
            <a:extLst>
              <a:ext uri="{FF2B5EF4-FFF2-40B4-BE49-F238E27FC236}">
                <a16:creationId xmlns:a16="http://schemas.microsoft.com/office/drawing/2014/main" id="{1A12FF78-2A9B-4592-ACC0-A5D39898B8FE}"/>
              </a:ext>
            </a:extLst>
          </p:cNvPr>
          <p:cNvSpPr txBox="1"/>
          <p:nvPr/>
        </p:nvSpPr>
        <p:spPr>
          <a:xfrm>
            <a:off x="8581545" y="847288"/>
            <a:ext cx="1123513" cy="646331"/>
          </a:xfrm>
          <a:prstGeom prst="rect">
            <a:avLst/>
          </a:prstGeom>
          <a:noFill/>
        </p:spPr>
        <p:txBody>
          <a:bodyPr wrap="none" rtlCol="0">
            <a:spAutoFit/>
          </a:bodyPr>
          <a:lstStyle/>
          <a:p>
            <a:r>
              <a:rPr lang="en-US" dirty="0">
                <a:solidFill>
                  <a:schemeClr val="bg1"/>
                </a:solidFill>
              </a:rPr>
              <a:t>Test </a:t>
            </a:r>
          </a:p>
          <a:p>
            <a:r>
              <a:rPr lang="en-US" dirty="0">
                <a:solidFill>
                  <a:schemeClr val="bg1"/>
                </a:solidFill>
              </a:rPr>
              <a:t>Validation</a:t>
            </a:r>
            <a:endParaRPr lang="en-NL" dirty="0">
              <a:solidFill>
                <a:schemeClr val="bg1"/>
              </a:solidFill>
            </a:endParaRPr>
          </a:p>
        </p:txBody>
      </p:sp>
    </p:spTree>
    <p:extLst>
      <p:ext uri="{BB962C8B-B14F-4D97-AF65-F5344CB8AC3E}">
        <p14:creationId xmlns:p14="http://schemas.microsoft.com/office/powerpoint/2010/main" val="406786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976465" y="365125"/>
            <a:ext cx="8497780" cy="1984785"/>
          </a:xfrm>
        </p:spPr>
        <p:txBody>
          <a:bodyPr anchor="b">
            <a:normAutofit/>
          </a:bodyPr>
          <a:lstStyle/>
          <a:p>
            <a:r>
              <a:rPr lang="en-GB" sz="4000" dirty="0">
                <a:solidFill>
                  <a:srgbClr val="000000"/>
                </a:solidFill>
              </a:rPr>
              <a:t>Pitfalls</a:t>
            </a:r>
            <a:br>
              <a:rPr lang="en-GB" sz="4000" dirty="0">
                <a:solidFill>
                  <a:srgbClr val="000000"/>
                </a:solidFill>
              </a:rPr>
            </a:br>
            <a:r>
              <a:rPr lang="en-GB" sz="2400" dirty="0">
                <a:solidFill>
                  <a:srgbClr val="000000"/>
                </a:solidFill>
              </a:rPr>
              <a:t>Retry &amp; Waiting</a:t>
            </a:r>
            <a:endParaRPr lang="en-NL" sz="2400" dirty="0">
              <a:solidFill>
                <a:srgbClr val="000000"/>
              </a:solidFill>
            </a:endParaRPr>
          </a:p>
        </p:txBody>
      </p:sp>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737577" y="2561303"/>
            <a:ext cx="7736668" cy="3210232"/>
          </a:xfrm>
        </p:spPr>
        <p:txBody>
          <a:bodyPr anchor="t">
            <a:normAutofit/>
          </a:bodyPr>
          <a:lstStyle/>
          <a:p>
            <a:r>
              <a:rPr lang="en-GB" sz="2000" dirty="0">
                <a:solidFill>
                  <a:srgbClr val="000000"/>
                </a:solidFill>
              </a:rPr>
              <a:t>Always check at least one thing (e.g. should(“exist”)) if you look it up</a:t>
            </a:r>
          </a:p>
          <a:p>
            <a:pPr lvl="1"/>
            <a:r>
              <a:rPr lang="en-GB" sz="2000" dirty="0">
                <a:solidFill>
                  <a:srgbClr val="000000"/>
                </a:solidFill>
              </a:rPr>
              <a:t>Checks work like check points in the cypress flow</a:t>
            </a:r>
          </a:p>
          <a:p>
            <a:pPr lvl="2"/>
            <a:r>
              <a:rPr lang="en-GB" dirty="0">
                <a:solidFill>
                  <a:srgbClr val="000000"/>
                </a:solidFill>
              </a:rPr>
              <a:t>Once a check passes it will not be retried </a:t>
            </a:r>
          </a:p>
          <a:p>
            <a:pPr lvl="1"/>
            <a:r>
              <a:rPr lang="en-GB" sz="2000" dirty="0">
                <a:solidFill>
                  <a:srgbClr val="000000"/>
                </a:solidFill>
              </a:rPr>
              <a:t>Cypress build in checks will automatically retry</a:t>
            </a:r>
          </a:p>
          <a:p>
            <a:pPr lvl="2"/>
            <a:r>
              <a:rPr lang="en-GB" dirty="0">
                <a:solidFill>
                  <a:srgbClr val="000000"/>
                </a:solidFill>
              </a:rPr>
              <a:t>There is a default timeout</a:t>
            </a:r>
          </a:p>
          <a:p>
            <a:r>
              <a:rPr lang="en-GB" sz="2000" dirty="0">
                <a:solidFill>
                  <a:srgbClr val="000000"/>
                </a:solidFill>
              </a:rPr>
              <a:t>Waiting before checking (and starting the check/retry cycle) can increase reliability</a:t>
            </a:r>
          </a:p>
        </p:txBody>
      </p:sp>
      <p:pic>
        <p:nvPicPr>
          <p:cNvPr id="4" name="Picture 3">
            <a:extLst>
              <a:ext uri="{FF2B5EF4-FFF2-40B4-BE49-F238E27FC236}">
                <a16:creationId xmlns:a16="http://schemas.microsoft.com/office/drawing/2014/main" id="{344A09D8-080E-45FC-9C98-D6A984A712F6}"/>
              </a:ext>
            </a:extLst>
          </p:cNvPr>
          <p:cNvPicPr>
            <a:picLocks noChangeAspect="1"/>
          </p:cNvPicPr>
          <p:nvPr/>
        </p:nvPicPr>
        <p:blipFill rotWithShape="1">
          <a:blip r:embed="rId3">
            <a:alphaModFix/>
          </a:blip>
          <a:srcRect l="33150" r="36348" b="2"/>
          <a:stretch/>
        </p:blipFill>
        <p:spPr>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959508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24F4D-0BD9-4EC7-8C8B-D613467B9399}"/>
              </a:ext>
            </a:extLst>
          </p:cNvPr>
          <p:cNvSpPr txBox="1"/>
          <p:nvPr/>
        </p:nvSpPr>
        <p:spPr>
          <a:xfrm>
            <a:off x="578498" y="2526266"/>
            <a:ext cx="5075853" cy="2893100"/>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Get From </a:t>
            </a:r>
            <a:r>
              <a:rPr lang="en-GB" sz="1600" dirty="0" err="1"/>
              <a:t>ParentItem</a:t>
            </a:r>
            <a:r>
              <a:rPr lang="en-GB" sz="1600" dirty="0"/>
              <a:t>  (null)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2.</a:t>
            </a:r>
          </a:p>
          <a:p>
            <a:pPr marL="1200150" lvl="2" indent="-285750">
              <a:buFont typeface="Arial" panose="020B0604020202020204" pitchFamily="34" charset="0"/>
              <a:buChar char="•"/>
            </a:pPr>
            <a:r>
              <a:rPr lang="en-GB" sz="1600" i="1" dirty="0"/>
              <a:t>Get From </a:t>
            </a:r>
            <a:r>
              <a:rPr lang="en-GB" sz="1600" i="1" dirty="0" err="1"/>
              <a:t>ParentItem</a:t>
            </a:r>
            <a:r>
              <a:rPr lang="en-GB" sz="1600" dirty="0"/>
              <a:t>  </a:t>
            </a:r>
            <a:r>
              <a:rPr lang="en-GB" sz="1600" b="1" dirty="0"/>
              <a:t>(null)</a:t>
            </a:r>
          </a:p>
          <a:p>
            <a:pPr marL="1200150" lvl="2" indent="-285750">
              <a:buFont typeface="Arial" panose="020B0604020202020204" pitchFamily="34" charset="0"/>
              <a:buChar char="•"/>
            </a:pPr>
            <a:r>
              <a:rPr lang="en-GB" sz="1600" dirty="0"/>
              <a:t>Get </a:t>
            </a:r>
            <a:r>
              <a:rPr lang="en-GB" sz="1600" dirty="0" err="1"/>
              <a:t>ParentItem</a:t>
            </a:r>
            <a:r>
              <a:rPr lang="en-GB" sz="1600" dirty="0"/>
              <a:t> is not called again, so its children will never be found.</a:t>
            </a:r>
          </a:p>
          <a:p>
            <a:pPr marL="1200150" lvl="2" indent="-285750">
              <a:buFont typeface="Arial" panose="020B0604020202020204" pitchFamily="34" charset="0"/>
              <a:buChar char="•"/>
            </a:pPr>
            <a:endParaRPr lang="en-GB" sz="1600" b="1" dirty="0"/>
          </a:p>
          <a:p>
            <a:pPr lvl="1"/>
            <a:endParaRPr lang="en-GB" sz="1600" dirty="0"/>
          </a:p>
          <a:p>
            <a:r>
              <a:rPr lang="en-GB" sz="1600" dirty="0"/>
              <a:t>	</a:t>
            </a:r>
          </a:p>
        </p:txBody>
      </p:sp>
      <p:sp>
        <p:nvSpPr>
          <p:cNvPr id="3" name="TextBox 2">
            <a:extLst>
              <a:ext uri="{FF2B5EF4-FFF2-40B4-BE49-F238E27FC236}">
                <a16:creationId xmlns:a16="http://schemas.microsoft.com/office/drawing/2014/main" id="{4BA565E1-76C8-4284-AF2C-F9C2FBF59C8E}"/>
              </a:ext>
            </a:extLst>
          </p:cNvPr>
          <p:cNvSpPr txBox="1"/>
          <p:nvPr/>
        </p:nvSpPr>
        <p:spPr>
          <a:xfrm>
            <a:off x="6096000" y="2526266"/>
            <a:ext cx="5234473" cy="2339102"/>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1.</a:t>
            </a:r>
          </a:p>
          <a:p>
            <a:pPr marL="742950" lvl="1" indent="-285750">
              <a:buFont typeface="Arial" panose="020B0604020202020204" pitchFamily="34" charset="0"/>
              <a:buChar char="•"/>
            </a:pPr>
            <a:r>
              <a:rPr lang="en-GB" sz="1600" dirty="0"/>
              <a:t>let’s say it does exist next time</a:t>
            </a:r>
          </a:p>
          <a:p>
            <a:pPr marL="342900" indent="-342900">
              <a:buFont typeface="+mj-lt"/>
              <a:buAutoNum type="arabicPeriod"/>
            </a:pPr>
            <a:r>
              <a:rPr lang="en-GB" sz="1600" dirty="0"/>
              <a:t>Get From </a:t>
            </a:r>
            <a:r>
              <a:rPr lang="en-GB" sz="1600" dirty="0" err="1"/>
              <a:t>ParentItem</a:t>
            </a:r>
            <a:r>
              <a:rPr lang="en-GB" sz="1600" dirty="0"/>
              <a:t>  (found)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3. </a:t>
            </a:r>
          </a:p>
          <a:p>
            <a:pPr marL="742950" lvl="1" indent="-285750">
              <a:buFont typeface="Arial" panose="020B0604020202020204" pitchFamily="34" charset="0"/>
              <a:buChar char="•"/>
            </a:pPr>
            <a:r>
              <a:rPr lang="en-GB" sz="1600" dirty="0"/>
              <a:t>will retry until it passes or times out	</a:t>
            </a:r>
          </a:p>
        </p:txBody>
      </p:sp>
      <p:sp>
        <p:nvSpPr>
          <p:cNvPr id="7" name="Title 15">
            <a:extLst>
              <a:ext uri="{FF2B5EF4-FFF2-40B4-BE49-F238E27FC236}">
                <a16:creationId xmlns:a16="http://schemas.microsoft.com/office/drawing/2014/main" id="{D15041C3-5EEB-46C5-8787-64658EF3CC2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Pitfalls, Retry</a:t>
            </a:r>
            <a:endParaRPr lang="en-NL" dirty="0"/>
          </a:p>
        </p:txBody>
      </p:sp>
      <p:pic>
        <p:nvPicPr>
          <p:cNvPr id="8" name="Picture 7">
            <a:extLst>
              <a:ext uri="{FF2B5EF4-FFF2-40B4-BE49-F238E27FC236}">
                <a16:creationId xmlns:a16="http://schemas.microsoft.com/office/drawing/2014/main" id="{1C4240DD-BBEE-4267-84E7-6BB90EDA8FF5}"/>
              </a:ext>
            </a:extLst>
          </p:cNvPr>
          <p:cNvPicPr>
            <a:picLocks noChangeAspect="1"/>
          </p:cNvPicPr>
          <p:nvPr/>
        </p:nvPicPr>
        <p:blipFill>
          <a:blip r:embed="rId3"/>
          <a:stretch>
            <a:fillRect/>
          </a:stretch>
        </p:blipFill>
        <p:spPr>
          <a:xfrm>
            <a:off x="429208" y="5327033"/>
            <a:ext cx="3810000" cy="1095375"/>
          </a:xfrm>
          <a:prstGeom prst="rect">
            <a:avLst/>
          </a:prstGeom>
        </p:spPr>
      </p:pic>
      <p:pic>
        <p:nvPicPr>
          <p:cNvPr id="9" name="Picture 8">
            <a:extLst>
              <a:ext uri="{FF2B5EF4-FFF2-40B4-BE49-F238E27FC236}">
                <a16:creationId xmlns:a16="http://schemas.microsoft.com/office/drawing/2014/main" id="{79EB181E-767C-48FE-B9D4-745DFD143EA8}"/>
              </a:ext>
            </a:extLst>
          </p:cNvPr>
          <p:cNvPicPr>
            <a:picLocks noChangeAspect="1"/>
          </p:cNvPicPr>
          <p:nvPr/>
        </p:nvPicPr>
        <p:blipFill>
          <a:blip r:embed="rId4"/>
          <a:stretch>
            <a:fillRect/>
          </a:stretch>
        </p:blipFill>
        <p:spPr>
          <a:xfrm>
            <a:off x="6260452" y="5327033"/>
            <a:ext cx="5353050" cy="1066800"/>
          </a:xfrm>
          <a:prstGeom prst="rect">
            <a:avLst/>
          </a:prstGeom>
        </p:spPr>
      </p:pic>
      <p:pic>
        <p:nvPicPr>
          <p:cNvPr id="10" name="Picture 9">
            <a:extLst>
              <a:ext uri="{FF2B5EF4-FFF2-40B4-BE49-F238E27FC236}">
                <a16:creationId xmlns:a16="http://schemas.microsoft.com/office/drawing/2014/main" id="{FC1EFF84-7A76-47F5-895A-97A930C2FC7D}"/>
              </a:ext>
            </a:extLst>
          </p:cNvPr>
          <p:cNvPicPr>
            <a:picLocks noChangeAspect="1"/>
          </p:cNvPicPr>
          <p:nvPr/>
        </p:nvPicPr>
        <p:blipFill>
          <a:blip r:embed="rId5"/>
          <a:stretch>
            <a:fillRect/>
          </a:stretch>
        </p:blipFill>
        <p:spPr>
          <a:xfrm>
            <a:off x="429208" y="1372280"/>
            <a:ext cx="4886325" cy="819150"/>
          </a:xfrm>
          <a:prstGeom prst="rect">
            <a:avLst/>
          </a:prstGeom>
        </p:spPr>
      </p:pic>
      <p:pic>
        <p:nvPicPr>
          <p:cNvPr id="11" name="Picture 10">
            <a:extLst>
              <a:ext uri="{FF2B5EF4-FFF2-40B4-BE49-F238E27FC236}">
                <a16:creationId xmlns:a16="http://schemas.microsoft.com/office/drawing/2014/main" id="{FDE3A7E5-5905-48A3-9322-6B521E6A23F6}"/>
              </a:ext>
            </a:extLst>
          </p:cNvPr>
          <p:cNvPicPr>
            <a:picLocks noChangeAspect="1"/>
          </p:cNvPicPr>
          <p:nvPr/>
        </p:nvPicPr>
        <p:blipFill>
          <a:blip r:embed="rId6"/>
          <a:stretch>
            <a:fillRect/>
          </a:stretch>
        </p:blipFill>
        <p:spPr>
          <a:xfrm>
            <a:off x="6164425" y="1299351"/>
            <a:ext cx="5248275" cy="1162050"/>
          </a:xfrm>
          <a:prstGeom prst="rect">
            <a:avLst/>
          </a:prstGeom>
        </p:spPr>
      </p:pic>
    </p:spTree>
    <p:extLst>
      <p:ext uri="{BB962C8B-B14F-4D97-AF65-F5344CB8AC3E}">
        <p14:creationId xmlns:p14="http://schemas.microsoft.com/office/powerpoint/2010/main" val="3844316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C222504-30E4-43D4-8AAA-A33EC5D1F6FD}"/>
              </a:ext>
            </a:extLst>
          </p:cNvPr>
          <p:cNvSpPr>
            <a:spLocks noGrp="1"/>
          </p:cNvSpPr>
          <p:nvPr>
            <p:ph type="title"/>
          </p:nvPr>
        </p:nvSpPr>
        <p:spPr/>
        <p:txBody>
          <a:bodyPr/>
          <a:lstStyle/>
          <a:p>
            <a:r>
              <a:rPr lang="en-GB" dirty="0"/>
              <a:t>Pitfalls, Retry &amp; Waiting</a:t>
            </a:r>
            <a:endParaRPr lang="en-NL" dirty="0"/>
          </a:p>
        </p:txBody>
      </p:sp>
      <p:pic>
        <p:nvPicPr>
          <p:cNvPr id="4" name="Content Placeholder 3">
            <a:extLst>
              <a:ext uri="{FF2B5EF4-FFF2-40B4-BE49-F238E27FC236}">
                <a16:creationId xmlns:a16="http://schemas.microsoft.com/office/drawing/2014/main" id="{DF240554-DDB7-40BA-BA47-F90B050DAEEB}"/>
              </a:ext>
            </a:extLst>
          </p:cNvPr>
          <p:cNvPicPr>
            <a:picLocks noGrp="1" noChangeAspect="1"/>
          </p:cNvPicPr>
          <p:nvPr>
            <p:ph idx="1"/>
          </p:nvPr>
        </p:nvPicPr>
        <p:blipFill>
          <a:blip r:embed="rId3"/>
          <a:stretch>
            <a:fillRect/>
          </a:stretch>
        </p:blipFill>
        <p:spPr>
          <a:xfrm>
            <a:off x="7000432" y="-1"/>
            <a:ext cx="5010945" cy="6870353"/>
          </a:xfrm>
          <a:prstGeom prst="rect">
            <a:avLst/>
          </a:prstGeom>
        </p:spPr>
      </p:pic>
      <p:grpSp>
        <p:nvGrpSpPr>
          <p:cNvPr id="7" name="Group 6">
            <a:extLst>
              <a:ext uri="{FF2B5EF4-FFF2-40B4-BE49-F238E27FC236}">
                <a16:creationId xmlns:a16="http://schemas.microsoft.com/office/drawing/2014/main" id="{A381DD7B-7FDE-4C15-BC15-0EF236B48A5E}"/>
              </a:ext>
            </a:extLst>
          </p:cNvPr>
          <p:cNvGrpSpPr/>
          <p:nvPr/>
        </p:nvGrpSpPr>
        <p:grpSpPr>
          <a:xfrm>
            <a:off x="247765" y="802436"/>
            <a:ext cx="6888052" cy="5690439"/>
            <a:chOff x="247765" y="802436"/>
            <a:chExt cx="6888052" cy="5690439"/>
          </a:xfrm>
        </p:grpSpPr>
        <p:cxnSp>
          <p:nvCxnSpPr>
            <p:cNvPr id="10" name="Straight Arrow Connector 9">
              <a:extLst>
                <a:ext uri="{FF2B5EF4-FFF2-40B4-BE49-F238E27FC236}">
                  <a16:creationId xmlns:a16="http://schemas.microsoft.com/office/drawing/2014/main" id="{5E218F1B-A1DC-4776-9158-09CEB8EF2B05}"/>
                </a:ext>
              </a:extLst>
            </p:cNvPr>
            <p:cNvCxnSpPr>
              <a:cxnSpLocks/>
              <a:stCxn id="3" idx="3"/>
            </p:cNvCxnSpPr>
            <p:nvPr/>
          </p:nvCxnSpPr>
          <p:spPr>
            <a:xfrm>
              <a:off x="6301801" y="4263610"/>
              <a:ext cx="834016" cy="727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598F1B-002E-4225-86B1-5ED826412502}"/>
                </a:ext>
              </a:extLst>
            </p:cNvPr>
            <p:cNvCxnSpPr>
              <a:cxnSpLocks/>
              <a:stCxn id="3" idx="3"/>
            </p:cNvCxnSpPr>
            <p:nvPr/>
          </p:nvCxnSpPr>
          <p:spPr>
            <a:xfrm>
              <a:off x="6301801" y="4263610"/>
              <a:ext cx="834016" cy="2229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AD276B-93BF-481B-B5D9-AB862742CF75}"/>
                </a:ext>
              </a:extLst>
            </p:cNvPr>
            <p:cNvCxnSpPr>
              <a:cxnSpLocks/>
              <a:stCxn id="9" idx="3"/>
            </p:cNvCxnSpPr>
            <p:nvPr/>
          </p:nvCxnSpPr>
          <p:spPr>
            <a:xfrm flipV="1">
              <a:off x="6006517" y="802436"/>
              <a:ext cx="1103410" cy="141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21D8AFE-E5B6-4998-8588-3C02E5DBB107}"/>
                </a:ext>
              </a:extLst>
            </p:cNvPr>
            <p:cNvPicPr>
              <a:picLocks noChangeAspect="1"/>
            </p:cNvPicPr>
            <p:nvPr/>
          </p:nvPicPr>
          <p:blipFill>
            <a:blip r:embed="rId4"/>
            <a:stretch>
              <a:fillRect/>
            </a:stretch>
          </p:blipFill>
          <p:spPr>
            <a:xfrm>
              <a:off x="247765" y="3442516"/>
              <a:ext cx="6054036" cy="1642188"/>
            </a:xfrm>
            <a:prstGeom prst="rect">
              <a:avLst/>
            </a:prstGeom>
          </p:spPr>
        </p:pic>
        <p:pic>
          <p:nvPicPr>
            <p:cNvPr id="9" name="Picture 8">
              <a:extLst>
                <a:ext uri="{FF2B5EF4-FFF2-40B4-BE49-F238E27FC236}">
                  <a16:creationId xmlns:a16="http://schemas.microsoft.com/office/drawing/2014/main" id="{0C593CA9-62DC-4BE9-90DD-40D52B7B69CA}"/>
                </a:ext>
              </a:extLst>
            </p:cNvPr>
            <p:cNvPicPr>
              <a:picLocks noChangeAspect="1"/>
            </p:cNvPicPr>
            <p:nvPr/>
          </p:nvPicPr>
          <p:blipFill>
            <a:blip r:embed="rId5"/>
            <a:stretch>
              <a:fillRect/>
            </a:stretch>
          </p:blipFill>
          <p:spPr>
            <a:xfrm>
              <a:off x="247765" y="1586630"/>
              <a:ext cx="5758752" cy="1252239"/>
            </a:xfrm>
            <a:prstGeom prst="rect">
              <a:avLst/>
            </a:prstGeom>
          </p:spPr>
        </p:pic>
      </p:grpSp>
      <p:sp>
        <p:nvSpPr>
          <p:cNvPr id="17" name="Rectangle 16">
            <a:extLst>
              <a:ext uri="{FF2B5EF4-FFF2-40B4-BE49-F238E27FC236}">
                <a16:creationId xmlns:a16="http://schemas.microsoft.com/office/drawing/2014/main" id="{3FBEAAA9-88E3-47D7-B5DD-E566FFF129DE}"/>
              </a:ext>
            </a:extLst>
          </p:cNvPr>
          <p:cNvSpPr/>
          <p:nvPr/>
        </p:nvSpPr>
        <p:spPr>
          <a:xfrm>
            <a:off x="308282" y="5214219"/>
            <a:ext cx="4747903" cy="369332"/>
          </a:xfrm>
          <a:prstGeom prst="rect">
            <a:avLst/>
          </a:prstGeom>
        </p:spPr>
        <p:txBody>
          <a:bodyPr wrap="none">
            <a:spAutoFit/>
          </a:bodyPr>
          <a:lstStyle/>
          <a:p>
            <a:r>
              <a:rPr lang="en-GB" dirty="0"/>
              <a:t>One possible solution would be to manually wait</a:t>
            </a:r>
            <a:endParaRPr lang="en-NL" dirty="0"/>
          </a:p>
        </p:txBody>
      </p:sp>
      <p:pic>
        <p:nvPicPr>
          <p:cNvPr id="18" name="Picture 17">
            <a:extLst>
              <a:ext uri="{FF2B5EF4-FFF2-40B4-BE49-F238E27FC236}">
                <a16:creationId xmlns:a16="http://schemas.microsoft.com/office/drawing/2014/main" id="{76CE5FED-DE83-4503-883F-A3E6FB7A35CA}"/>
              </a:ext>
            </a:extLst>
          </p:cNvPr>
          <p:cNvPicPr>
            <a:picLocks noChangeAspect="1"/>
          </p:cNvPicPr>
          <p:nvPr/>
        </p:nvPicPr>
        <p:blipFill>
          <a:blip r:embed="rId6"/>
          <a:stretch>
            <a:fillRect/>
          </a:stretch>
        </p:blipFill>
        <p:spPr>
          <a:xfrm>
            <a:off x="308282" y="5607231"/>
            <a:ext cx="5229225" cy="723900"/>
          </a:xfrm>
          <a:prstGeom prst="rect">
            <a:avLst/>
          </a:prstGeom>
        </p:spPr>
      </p:pic>
      <p:sp>
        <p:nvSpPr>
          <p:cNvPr id="19" name="Rectangle 18">
            <a:extLst>
              <a:ext uri="{FF2B5EF4-FFF2-40B4-BE49-F238E27FC236}">
                <a16:creationId xmlns:a16="http://schemas.microsoft.com/office/drawing/2014/main" id="{39372679-DCBB-4EC2-BE3F-A26F9AE761DF}"/>
              </a:ext>
            </a:extLst>
          </p:cNvPr>
          <p:cNvSpPr/>
          <p:nvPr/>
        </p:nvSpPr>
        <p:spPr>
          <a:xfrm>
            <a:off x="247765" y="2943669"/>
            <a:ext cx="2994474" cy="369332"/>
          </a:xfrm>
          <a:prstGeom prst="rect">
            <a:avLst/>
          </a:prstGeom>
        </p:spPr>
        <p:txBody>
          <a:bodyPr wrap="none">
            <a:spAutoFit/>
          </a:bodyPr>
          <a:lstStyle/>
          <a:p>
            <a:r>
              <a:rPr lang="en-GB" dirty="0"/>
              <a:t>Rely upon the automatic retry</a:t>
            </a:r>
            <a:endParaRPr lang="en-NL" dirty="0"/>
          </a:p>
        </p:txBody>
      </p:sp>
    </p:spTree>
    <p:extLst>
      <p:ext uri="{BB962C8B-B14F-4D97-AF65-F5344CB8AC3E}">
        <p14:creationId xmlns:p14="http://schemas.microsoft.com/office/powerpoint/2010/main" val="266533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864498" y="365125"/>
            <a:ext cx="8609747" cy="1984785"/>
          </a:xfrm>
        </p:spPr>
        <p:txBody>
          <a:bodyPr anchor="b">
            <a:normAutofit/>
          </a:bodyPr>
          <a:lstStyle/>
          <a:p>
            <a:r>
              <a:rPr lang="en-GB" sz="4000" dirty="0">
                <a:solidFill>
                  <a:srgbClr val="000000"/>
                </a:solidFill>
              </a:rPr>
              <a:t>The Problems with Waiting</a:t>
            </a:r>
            <a:endParaRPr lang="en-NL" sz="4000" dirty="0">
              <a:solidFill>
                <a:srgbClr val="000000"/>
              </a:solidFill>
            </a:endParaRPr>
          </a:p>
        </p:txBody>
      </p:sp>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917172" y="2561303"/>
            <a:ext cx="7557073" cy="3210232"/>
          </a:xfrm>
        </p:spPr>
        <p:txBody>
          <a:bodyPr anchor="t">
            <a:normAutofit lnSpcReduction="10000"/>
          </a:bodyPr>
          <a:lstStyle/>
          <a:p>
            <a:r>
              <a:rPr lang="en-GB" sz="2400" dirty="0">
                <a:solidFill>
                  <a:srgbClr val="000000"/>
                </a:solidFill>
              </a:rPr>
              <a:t>Waiting for arbitrary times </a:t>
            </a:r>
            <a:r>
              <a:rPr lang="en-GB" sz="2400" i="1" dirty="0">
                <a:solidFill>
                  <a:srgbClr val="000000"/>
                </a:solidFill>
              </a:rPr>
              <a:t>is an anti-pattern</a:t>
            </a:r>
          </a:p>
          <a:p>
            <a:r>
              <a:rPr lang="en-GB" sz="2400" dirty="0">
                <a:solidFill>
                  <a:srgbClr val="000000"/>
                </a:solidFill>
              </a:rPr>
              <a:t>Waiting for things that are outside the scope of the test is wasteful</a:t>
            </a:r>
          </a:p>
          <a:p>
            <a:pPr lvl="1"/>
            <a:r>
              <a:rPr lang="en-GB" dirty="0">
                <a:solidFill>
                  <a:srgbClr val="000000"/>
                </a:solidFill>
              </a:rPr>
              <a:t>i.e. Is the </a:t>
            </a:r>
            <a:r>
              <a:rPr lang="en-GB" dirty="0" err="1">
                <a:solidFill>
                  <a:srgbClr val="000000"/>
                </a:solidFill>
              </a:rPr>
              <a:t>Api</a:t>
            </a:r>
            <a:r>
              <a:rPr lang="en-GB" dirty="0">
                <a:solidFill>
                  <a:srgbClr val="000000"/>
                </a:solidFill>
              </a:rPr>
              <a:t> health part of this test or not?</a:t>
            </a:r>
          </a:p>
          <a:p>
            <a:pPr lvl="2"/>
            <a:r>
              <a:rPr lang="en-GB" dirty="0">
                <a:solidFill>
                  <a:srgbClr val="000000"/>
                </a:solidFill>
              </a:rPr>
              <a:t>e.g. Analytics</a:t>
            </a:r>
          </a:p>
          <a:p>
            <a:pPr lvl="1"/>
            <a:r>
              <a:rPr lang="en-GB" dirty="0">
                <a:solidFill>
                  <a:srgbClr val="000000"/>
                </a:solidFill>
              </a:rPr>
              <a:t>Test things once and programmatically bypass them in other cases</a:t>
            </a:r>
          </a:p>
          <a:p>
            <a:pPr lvl="2"/>
            <a:r>
              <a:rPr lang="en-GB" dirty="0">
                <a:solidFill>
                  <a:srgbClr val="000000"/>
                </a:solidFill>
              </a:rPr>
              <a:t>e.g. User Login (should not test the login screen on every test)</a:t>
            </a:r>
          </a:p>
        </p:txBody>
      </p:sp>
      <p:pic>
        <p:nvPicPr>
          <p:cNvPr id="1026" name="Picture 2" descr="Fallen Numbers Clock Black&quot; Clock by flashman | Redbubble">
            <a:extLst>
              <a:ext uri="{FF2B5EF4-FFF2-40B4-BE49-F238E27FC236}">
                <a16:creationId xmlns:a16="http://schemas.microsoft.com/office/drawing/2014/main" id="{05E54484-B135-4375-AF45-97208769E71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a:stretch/>
        </p:blipFill>
        <p:spPr bwMode="auto">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88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p:txBody>
          <a:bodyPr/>
          <a:lstStyle/>
          <a:p>
            <a:r>
              <a:rPr lang="en-GB" dirty="0"/>
              <a:t>Better Options</a:t>
            </a:r>
            <a:endParaRPr lang="en-NL" dirty="0"/>
          </a:p>
        </p:txBody>
      </p:sp>
      <p:sp>
        <p:nvSpPr>
          <p:cNvPr id="4" name="TextBox 3">
            <a:extLst>
              <a:ext uri="{FF2B5EF4-FFF2-40B4-BE49-F238E27FC236}">
                <a16:creationId xmlns:a16="http://schemas.microsoft.com/office/drawing/2014/main" id="{5D7F4EA9-D833-4CCA-BF84-BDAE8FAE1705}"/>
              </a:ext>
            </a:extLst>
          </p:cNvPr>
          <p:cNvSpPr txBox="1"/>
          <p:nvPr/>
        </p:nvSpPr>
        <p:spPr>
          <a:xfrm>
            <a:off x="382555" y="1397675"/>
            <a:ext cx="6258958" cy="923330"/>
          </a:xfrm>
          <a:prstGeom prst="rect">
            <a:avLst/>
          </a:prstGeom>
          <a:noFill/>
        </p:spPr>
        <p:txBody>
          <a:bodyPr wrap="none" rtlCol="0">
            <a:spAutoFit/>
          </a:bodyPr>
          <a:lstStyle/>
          <a:p>
            <a:r>
              <a:rPr lang="en-GB" i="1" u="sng" dirty="0"/>
              <a:t>Without mocking the data </a:t>
            </a:r>
            <a:r>
              <a:rPr lang="en-GB" i="1" dirty="0"/>
              <a:t>– just wait for the request to be made </a:t>
            </a:r>
          </a:p>
          <a:p>
            <a:r>
              <a:rPr lang="en-GB" i="1" dirty="0"/>
              <a:t>and respond (also gives it a name in the console)</a:t>
            </a:r>
          </a:p>
          <a:p>
            <a:endParaRPr lang="en-GB" dirty="0"/>
          </a:p>
        </p:txBody>
      </p:sp>
      <p:sp>
        <p:nvSpPr>
          <p:cNvPr id="5" name="TextBox 4">
            <a:extLst>
              <a:ext uri="{FF2B5EF4-FFF2-40B4-BE49-F238E27FC236}">
                <a16:creationId xmlns:a16="http://schemas.microsoft.com/office/drawing/2014/main" id="{9DD70469-859B-4281-8F34-38007FF56565}"/>
              </a:ext>
            </a:extLst>
          </p:cNvPr>
          <p:cNvSpPr txBox="1"/>
          <p:nvPr/>
        </p:nvSpPr>
        <p:spPr>
          <a:xfrm>
            <a:off x="382555" y="3508311"/>
            <a:ext cx="5311775" cy="923330"/>
          </a:xfrm>
          <a:prstGeom prst="rect">
            <a:avLst/>
          </a:prstGeom>
          <a:noFill/>
        </p:spPr>
        <p:txBody>
          <a:bodyPr wrap="none" rtlCol="0">
            <a:spAutoFit/>
          </a:bodyPr>
          <a:lstStyle/>
          <a:p>
            <a:r>
              <a:rPr lang="en-GB" i="1" u="sng" dirty="0"/>
              <a:t>With mock data</a:t>
            </a:r>
            <a:r>
              <a:rPr lang="en-GB" i="1" dirty="0"/>
              <a:t> you can do environment agnostic tests</a:t>
            </a:r>
          </a:p>
          <a:p>
            <a:endParaRPr lang="en-GB" dirty="0"/>
          </a:p>
          <a:p>
            <a:endParaRPr lang="en-NL" dirty="0"/>
          </a:p>
        </p:txBody>
      </p:sp>
      <p:pic>
        <p:nvPicPr>
          <p:cNvPr id="6" name="Picture 5">
            <a:extLst>
              <a:ext uri="{FF2B5EF4-FFF2-40B4-BE49-F238E27FC236}">
                <a16:creationId xmlns:a16="http://schemas.microsoft.com/office/drawing/2014/main" id="{439F704F-6AF9-4F59-A226-7FD104462D9C}"/>
              </a:ext>
            </a:extLst>
          </p:cNvPr>
          <p:cNvPicPr>
            <a:picLocks noChangeAspect="1"/>
          </p:cNvPicPr>
          <p:nvPr/>
        </p:nvPicPr>
        <p:blipFill rotWithShape="1">
          <a:blip r:embed="rId3"/>
          <a:srcRect t="17340"/>
          <a:stretch/>
        </p:blipFill>
        <p:spPr>
          <a:xfrm>
            <a:off x="6564714" y="280389"/>
            <a:ext cx="5627286" cy="3517169"/>
          </a:xfrm>
          <a:prstGeom prst="rect">
            <a:avLst/>
          </a:prstGeom>
        </p:spPr>
      </p:pic>
      <p:pic>
        <p:nvPicPr>
          <p:cNvPr id="3" name="Picture 2">
            <a:extLst>
              <a:ext uri="{FF2B5EF4-FFF2-40B4-BE49-F238E27FC236}">
                <a16:creationId xmlns:a16="http://schemas.microsoft.com/office/drawing/2014/main" id="{DFF2F98C-78C1-40C0-A2C0-884E8CCE34D4}"/>
              </a:ext>
            </a:extLst>
          </p:cNvPr>
          <p:cNvPicPr>
            <a:picLocks noChangeAspect="1"/>
          </p:cNvPicPr>
          <p:nvPr/>
        </p:nvPicPr>
        <p:blipFill>
          <a:blip r:embed="rId4"/>
          <a:stretch>
            <a:fillRect/>
          </a:stretch>
        </p:blipFill>
        <p:spPr>
          <a:xfrm>
            <a:off x="382555" y="2246988"/>
            <a:ext cx="5867400" cy="952500"/>
          </a:xfrm>
          <a:prstGeom prst="rect">
            <a:avLst/>
          </a:prstGeom>
        </p:spPr>
      </p:pic>
      <p:pic>
        <p:nvPicPr>
          <p:cNvPr id="7" name="Picture 6">
            <a:extLst>
              <a:ext uri="{FF2B5EF4-FFF2-40B4-BE49-F238E27FC236}">
                <a16:creationId xmlns:a16="http://schemas.microsoft.com/office/drawing/2014/main" id="{373CA8A3-E5BD-4E84-86A4-4CBC414D38E3}"/>
              </a:ext>
            </a:extLst>
          </p:cNvPr>
          <p:cNvPicPr>
            <a:picLocks noChangeAspect="1"/>
          </p:cNvPicPr>
          <p:nvPr/>
        </p:nvPicPr>
        <p:blipFill>
          <a:blip r:embed="rId5"/>
          <a:stretch>
            <a:fillRect/>
          </a:stretch>
        </p:blipFill>
        <p:spPr>
          <a:xfrm>
            <a:off x="382555" y="4307206"/>
            <a:ext cx="11163300" cy="2047875"/>
          </a:xfrm>
          <a:prstGeom prst="rect">
            <a:avLst/>
          </a:prstGeom>
        </p:spPr>
      </p:pic>
    </p:spTree>
    <p:extLst>
      <p:ext uri="{BB962C8B-B14F-4D97-AF65-F5344CB8AC3E}">
        <p14:creationId xmlns:p14="http://schemas.microsoft.com/office/powerpoint/2010/main" val="34359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D22-D46A-436C-A75D-F7DBF8EB6554}"/>
              </a:ext>
            </a:extLst>
          </p:cNvPr>
          <p:cNvSpPr>
            <a:spLocks noGrp="1"/>
          </p:cNvSpPr>
          <p:nvPr>
            <p:ph type="title"/>
          </p:nvPr>
        </p:nvSpPr>
        <p:spPr>
          <a:xfrm>
            <a:off x="1136428" y="627564"/>
            <a:ext cx="7474172" cy="1325563"/>
          </a:xfrm>
        </p:spPr>
        <p:txBody>
          <a:bodyPr>
            <a:normAutofit/>
          </a:bodyPr>
          <a:lstStyle/>
          <a:p>
            <a:r>
              <a:rPr lang="en-GB" dirty="0"/>
              <a:t>What is 	Cypress		</a:t>
            </a:r>
            <a:endParaRPr lang="en-NL" dirty="0"/>
          </a:p>
        </p:txBody>
      </p:sp>
      <p:sp>
        <p:nvSpPr>
          <p:cNvPr id="4" name="Content Placeholder 3">
            <a:extLst>
              <a:ext uri="{FF2B5EF4-FFF2-40B4-BE49-F238E27FC236}">
                <a16:creationId xmlns:a16="http://schemas.microsoft.com/office/drawing/2014/main" id="{6B8528C2-D17C-4389-B819-CE83960EE85C}"/>
              </a:ext>
            </a:extLst>
          </p:cNvPr>
          <p:cNvSpPr>
            <a:spLocks noGrp="1"/>
          </p:cNvSpPr>
          <p:nvPr>
            <p:ph idx="1"/>
          </p:nvPr>
        </p:nvSpPr>
        <p:spPr>
          <a:xfrm>
            <a:off x="1136429" y="2278173"/>
            <a:ext cx="6467867" cy="3450613"/>
          </a:xfrm>
        </p:spPr>
        <p:txBody>
          <a:bodyPr anchor="ctr">
            <a:normAutofit/>
          </a:bodyPr>
          <a:lstStyle/>
          <a:p>
            <a:endParaRPr lang="en-GB" sz="1700" dirty="0">
              <a:hlinkClick r:id="rId3"/>
            </a:endParaRPr>
          </a:p>
          <a:p>
            <a:r>
              <a:rPr lang="en-GB" sz="1700" dirty="0">
                <a:hlinkClick r:id="rId3"/>
              </a:rPr>
              <a:t>https://www.cypress.io/</a:t>
            </a:r>
            <a:endParaRPr lang="en-GB" sz="1700" dirty="0"/>
          </a:p>
          <a:p>
            <a:pPr lvl="1"/>
            <a:r>
              <a:rPr lang="en-GB" sz="1700" dirty="0"/>
              <a:t>The web has evolved. Finally, testing has too.</a:t>
            </a:r>
          </a:p>
          <a:p>
            <a:pPr lvl="1"/>
            <a:r>
              <a:rPr lang="en-GB" sz="1700" dirty="0"/>
              <a:t>Fast, easy and reliable testing for anything that runs in a browser.</a:t>
            </a:r>
          </a:p>
          <a:p>
            <a:endParaRPr lang="en-GB" sz="1700" dirty="0"/>
          </a:p>
          <a:p>
            <a:r>
              <a:rPr lang="en-GB" sz="1700" dirty="0"/>
              <a:t>Runs fast tests in the </a:t>
            </a:r>
            <a:r>
              <a:rPr lang="en-GB" sz="1700" b="1" dirty="0"/>
              <a:t>browser</a:t>
            </a:r>
          </a:p>
          <a:p>
            <a:r>
              <a:rPr lang="en-GB" sz="1700" dirty="0"/>
              <a:t>Cypress is free*</a:t>
            </a:r>
          </a:p>
          <a:p>
            <a:pPr lvl="1"/>
            <a:r>
              <a:rPr lang="en-GB" sz="1700" dirty="0"/>
              <a:t>SaaS model</a:t>
            </a:r>
          </a:p>
          <a:p>
            <a:pPr lvl="1"/>
            <a:r>
              <a:rPr lang="en-GB" sz="1700" dirty="0"/>
              <a:t>*Parallel scheduling = $$</a:t>
            </a:r>
          </a:p>
          <a:p>
            <a:pPr marL="457200" lvl="1" indent="0">
              <a:buNone/>
            </a:pPr>
            <a:endParaRPr lang="en-GB" sz="1700" dirty="0"/>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ypress.io">
            <a:extLst>
              <a:ext uri="{FF2B5EF4-FFF2-40B4-BE49-F238E27FC236}">
                <a16:creationId xmlns:a16="http://schemas.microsoft.com/office/drawing/2014/main" id="{88FC44E1-3EC6-4628-ACA3-602955DDB01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9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AF28-DFB1-4A2A-9A34-4F0CC72A7D99}"/>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The more you know</a:t>
            </a:r>
            <a:endParaRPr lang="en-NL"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28EE493-0F52-43C2-8DD6-1A92C3E13D86}"/>
              </a:ext>
            </a:extLst>
          </p:cNvPr>
          <p:cNvSpPr>
            <a:spLocks noGrp="1"/>
          </p:cNvSpPr>
          <p:nvPr>
            <p:ph idx="1"/>
          </p:nvPr>
        </p:nvSpPr>
        <p:spPr>
          <a:xfrm>
            <a:off x="4447308" y="591344"/>
            <a:ext cx="6906491" cy="5585619"/>
          </a:xfrm>
        </p:spPr>
        <p:txBody>
          <a:bodyPr anchor="ctr">
            <a:normAutofit/>
          </a:bodyPr>
          <a:lstStyle/>
          <a:p>
            <a:r>
              <a:rPr lang="en-GB" dirty="0"/>
              <a:t>Fetch not fully handled – but there is </a:t>
            </a:r>
            <a:r>
              <a:rPr lang="en-GB" b="1" dirty="0" err="1"/>
              <a:t>experimentalFetchPolyfill</a:t>
            </a:r>
            <a:endParaRPr lang="en-GB" b="1" dirty="0"/>
          </a:p>
          <a:p>
            <a:endParaRPr lang="en-GB" b="1" dirty="0"/>
          </a:p>
          <a:p>
            <a:endParaRPr lang="en-GB" b="1" dirty="0"/>
          </a:p>
          <a:p>
            <a:endParaRPr lang="en-GB" b="1" dirty="0"/>
          </a:p>
          <a:p>
            <a:r>
              <a:rPr lang="en-GB" dirty="0"/>
              <a:t>The default retry timeout can be overridden</a:t>
            </a:r>
          </a:p>
          <a:p>
            <a:pPr lvl="1"/>
            <a:r>
              <a:rPr lang="en-GB" i="1" dirty="0"/>
              <a:t>Timeouts create a minimum execution time</a:t>
            </a:r>
          </a:p>
        </p:txBody>
      </p:sp>
      <p:pic>
        <p:nvPicPr>
          <p:cNvPr id="9" name="Picture 8">
            <a:extLst>
              <a:ext uri="{FF2B5EF4-FFF2-40B4-BE49-F238E27FC236}">
                <a16:creationId xmlns:a16="http://schemas.microsoft.com/office/drawing/2014/main" id="{E6C1F821-7F95-48A0-80C2-06D0E3398797}"/>
              </a:ext>
            </a:extLst>
          </p:cNvPr>
          <p:cNvPicPr>
            <a:picLocks noChangeAspect="1"/>
          </p:cNvPicPr>
          <p:nvPr/>
        </p:nvPicPr>
        <p:blipFill rotWithShape="1">
          <a:blip r:embed="rId3"/>
          <a:srcRect b="62960"/>
          <a:stretch/>
        </p:blipFill>
        <p:spPr>
          <a:xfrm>
            <a:off x="5190126" y="2696031"/>
            <a:ext cx="5694673" cy="1376243"/>
          </a:xfrm>
          <a:prstGeom prst="rect">
            <a:avLst/>
          </a:prstGeom>
        </p:spPr>
      </p:pic>
    </p:spTree>
    <p:extLst>
      <p:ext uri="{BB962C8B-B14F-4D97-AF65-F5344CB8AC3E}">
        <p14:creationId xmlns:p14="http://schemas.microsoft.com/office/powerpoint/2010/main" val="2255008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41ED7-4657-462F-B0EF-67A7E67BD932}"/>
              </a:ext>
            </a:extLst>
          </p:cNvPr>
          <p:cNvSpPr>
            <a:spLocks noGrp="1"/>
          </p:cNvSpPr>
          <p:nvPr>
            <p:ph type="title"/>
          </p:nvPr>
        </p:nvSpPr>
        <p:spPr>
          <a:xfrm>
            <a:off x="594360" y="637125"/>
            <a:ext cx="3802276" cy="5256371"/>
          </a:xfrm>
        </p:spPr>
        <p:txBody>
          <a:bodyPr>
            <a:normAutofit/>
          </a:bodyPr>
          <a:lstStyle/>
          <a:p>
            <a:r>
              <a:rPr lang="en-GB" sz="4800" dirty="0"/>
              <a:t>Some Good Ideas / “Best” Practices</a:t>
            </a:r>
            <a:endParaRPr lang="en-NL" sz="4800" dirty="0"/>
          </a:p>
        </p:txBody>
      </p:sp>
      <p:graphicFrame>
        <p:nvGraphicFramePr>
          <p:cNvPr id="5" name="Content Placeholder 2">
            <a:extLst>
              <a:ext uri="{FF2B5EF4-FFF2-40B4-BE49-F238E27FC236}">
                <a16:creationId xmlns:a16="http://schemas.microsoft.com/office/drawing/2014/main" id="{8BEA0317-0D45-4912-BB1B-0D9F7EC870D3}"/>
              </a:ext>
            </a:extLst>
          </p:cNvPr>
          <p:cNvGraphicFramePr>
            <a:graphicFrameLocks noGrp="1"/>
          </p:cNvGraphicFramePr>
          <p:nvPr>
            <p:ph idx="1"/>
            <p:extLst>
              <p:ext uri="{D42A27DB-BD31-4B8C-83A1-F6EECF244321}">
                <p14:modId xmlns:p14="http://schemas.microsoft.com/office/powerpoint/2010/main" val="8253865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424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526142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C713D-F956-4105-B237-AAD36650FDAD}"/>
              </a:ext>
            </a:extLst>
          </p:cNvPr>
          <p:cNvPicPr>
            <a:picLocks noChangeAspect="1"/>
          </p:cNvPicPr>
          <p:nvPr/>
        </p:nvPicPr>
        <p:blipFill>
          <a:blip r:embed="rId3"/>
          <a:stretch>
            <a:fillRect/>
          </a:stretch>
        </p:blipFill>
        <p:spPr>
          <a:xfrm>
            <a:off x="146665" y="339596"/>
            <a:ext cx="6505575" cy="3752850"/>
          </a:xfrm>
          <a:prstGeom prst="rect">
            <a:avLst/>
          </a:prstGeom>
        </p:spPr>
      </p:pic>
      <p:pic>
        <p:nvPicPr>
          <p:cNvPr id="7" name="Picture 6">
            <a:extLst>
              <a:ext uri="{FF2B5EF4-FFF2-40B4-BE49-F238E27FC236}">
                <a16:creationId xmlns:a16="http://schemas.microsoft.com/office/drawing/2014/main" id="{EBBEB54E-4502-4A40-BB03-29144A2F1A26}"/>
              </a:ext>
            </a:extLst>
          </p:cNvPr>
          <p:cNvPicPr>
            <a:picLocks noChangeAspect="1"/>
          </p:cNvPicPr>
          <p:nvPr/>
        </p:nvPicPr>
        <p:blipFill>
          <a:blip r:embed="rId4"/>
          <a:stretch>
            <a:fillRect/>
          </a:stretch>
        </p:blipFill>
        <p:spPr>
          <a:xfrm>
            <a:off x="4482485" y="2162272"/>
            <a:ext cx="7562850" cy="4591050"/>
          </a:xfrm>
          <a:prstGeom prst="rect">
            <a:avLst/>
          </a:prstGeom>
        </p:spPr>
      </p:pic>
    </p:spTree>
    <p:extLst>
      <p:ext uri="{BB962C8B-B14F-4D97-AF65-F5344CB8AC3E}">
        <p14:creationId xmlns:p14="http://schemas.microsoft.com/office/powerpoint/2010/main" val="1571781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76BC17-90AC-4A72-99F6-E920554388A0}"/>
              </a:ext>
            </a:extLst>
          </p:cNvPr>
          <p:cNvPicPr>
            <a:picLocks noChangeAspect="1"/>
          </p:cNvPicPr>
          <p:nvPr/>
        </p:nvPicPr>
        <p:blipFill>
          <a:blip r:embed="rId3"/>
          <a:stretch>
            <a:fillRect/>
          </a:stretch>
        </p:blipFill>
        <p:spPr>
          <a:xfrm>
            <a:off x="286916" y="272434"/>
            <a:ext cx="7848600" cy="3476625"/>
          </a:xfrm>
          <a:prstGeom prst="rect">
            <a:avLst/>
          </a:prstGeom>
        </p:spPr>
      </p:pic>
      <p:pic>
        <p:nvPicPr>
          <p:cNvPr id="6" name="Picture 5">
            <a:extLst>
              <a:ext uri="{FF2B5EF4-FFF2-40B4-BE49-F238E27FC236}">
                <a16:creationId xmlns:a16="http://schemas.microsoft.com/office/drawing/2014/main" id="{3E565986-77E3-4660-B0C7-8C6C2857A350}"/>
              </a:ext>
            </a:extLst>
          </p:cNvPr>
          <p:cNvPicPr>
            <a:picLocks noChangeAspect="1"/>
          </p:cNvPicPr>
          <p:nvPr/>
        </p:nvPicPr>
        <p:blipFill>
          <a:blip r:embed="rId4"/>
          <a:stretch>
            <a:fillRect/>
          </a:stretch>
        </p:blipFill>
        <p:spPr>
          <a:xfrm>
            <a:off x="4684940" y="4359826"/>
            <a:ext cx="5695950" cy="1590675"/>
          </a:xfrm>
          <a:prstGeom prst="rect">
            <a:avLst/>
          </a:prstGeom>
        </p:spPr>
      </p:pic>
    </p:spTree>
    <p:extLst>
      <p:ext uri="{BB962C8B-B14F-4D97-AF65-F5344CB8AC3E}">
        <p14:creationId xmlns:p14="http://schemas.microsoft.com/office/powerpoint/2010/main" val="1789945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C9F2F-D9A6-4174-81D1-E00C88199680}"/>
              </a:ext>
            </a:extLst>
          </p:cNvPr>
          <p:cNvPicPr>
            <a:picLocks noChangeAspect="1"/>
          </p:cNvPicPr>
          <p:nvPr/>
        </p:nvPicPr>
        <p:blipFill>
          <a:blip r:embed="rId3"/>
          <a:stretch>
            <a:fillRect/>
          </a:stretch>
        </p:blipFill>
        <p:spPr>
          <a:xfrm>
            <a:off x="1338262" y="1023937"/>
            <a:ext cx="9515475" cy="4810125"/>
          </a:xfrm>
          <a:prstGeom prst="rect">
            <a:avLst/>
          </a:prstGeom>
        </p:spPr>
      </p:pic>
    </p:spTree>
    <p:extLst>
      <p:ext uri="{BB962C8B-B14F-4D97-AF65-F5344CB8AC3E}">
        <p14:creationId xmlns:p14="http://schemas.microsoft.com/office/powerpoint/2010/main" val="4257836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5F26F-20ED-401A-A36D-184A5F7F3F9E}"/>
              </a:ext>
            </a:extLst>
          </p:cNvPr>
          <p:cNvPicPr>
            <a:picLocks noChangeAspect="1"/>
          </p:cNvPicPr>
          <p:nvPr/>
        </p:nvPicPr>
        <p:blipFill>
          <a:blip r:embed="rId3"/>
          <a:stretch>
            <a:fillRect/>
          </a:stretch>
        </p:blipFill>
        <p:spPr>
          <a:xfrm>
            <a:off x="2566987" y="776287"/>
            <a:ext cx="7058025" cy="5305425"/>
          </a:xfrm>
          <a:prstGeom prst="rect">
            <a:avLst/>
          </a:prstGeom>
        </p:spPr>
      </p:pic>
      <p:sp>
        <p:nvSpPr>
          <p:cNvPr id="3" name="Rectangle 2">
            <a:extLst>
              <a:ext uri="{FF2B5EF4-FFF2-40B4-BE49-F238E27FC236}">
                <a16:creationId xmlns:a16="http://schemas.microsoft.com/office/drawing/2014/main" id="{36D2C04A-A374-4C83-865B-76F2E1C6ED0B}"/>
              </a:ext>
            </a:extLst>
          </p:cNvPr>
          <p:cNvSpPr/>
          <p:nvPr/>
        </p:nvSpPr>
        <p:spPr>
          <a:xfrm>
            <a:off x="2317101" y="2397968"/>
            <a:ext cx="7557796" cy="378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28438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D29D6B3-D8EF-4076-A5B9-93F8B14C9B39}"/>
              </a:ext>
            </a:extLst>
          </p:cNvPr>
          <p:cNvCxnSpPr/>
          <p:nvPr/>
        </p:nvCxnSpPr>
        <p:spPr>
          <a:xfrm>
            <a:off x="643812" y="3041780"/>
            <a:ext cx="25845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C066B938-5426-4BEA-9552-239E326712EC}"/>
              </a:ext>
            </a:extLst>
          </p:cNvPr>
          <p:cNvPicPr>
            <a:picLocks noChangeAspect="1"/>
          </p:cNvPicPr>
          <p:nvPr/>
        </p:nvPicPr>
        <p:blipFill>
          <a:blip r:embed="rId3"/>
          <a:stretch>
            <a:fillRect/>
          </a:stretch>
        </p:blipFill>
        <p:spPr>
          <a:xfrm>
            <a:off x="0" y="697975"/>
            <a:ext cx="7240556" cy="5497552"/>
          </a:xfrm>
          <a:prstGeom prst="rect">
            <a:avLst/>
          </a:prstGeom>
        </p:spPr>
      </p:pic>
      <p:pic>
        <p:nvPicPr>
          <p:cNvPr id="14" name="Picture 13">
            <a:extLst>
              <a:ext uri="{FF2B5EF4-FFF2-40B4-BE49-F238E27FC236}">
                <a16:creationId xmlns:a16="http://schemas.microsoft.com/office/drawing/2014/main" id="{B4E94164-9412-4541-945B-E8809D739084}"/>
              </a:ext>
            </a:extLst>
          </p:cNvPr>
          <p:cNvPicPr>
            <a:picLocks noChangeAspect="1"/>
          </p:cNvPicPr>
          <p:nvPr/>
        </p:nvPicPr>
        <p:blipFill rotWithShape="1">
          <a:blip r:embed="rId4"/>
          <a:srcRect l="-272" t="515" r="9889" b="-515"/>
          <a:stretch/>
        </p:blipFill>
        <p:spPr>
          <a:xfrm>
            <a:off x="5481054" y="763896"/>
            <a:ext cx="6710946" cy="5330208"/>
          </a:xfrm>
          <a:prstGeom prst="rect">
            <a:avLst/>
          </a:prstGeom>
        </p:spPr>
      </p:pic>
    </p:spTree>
    <p:extLst>
      <p:ext uri="{BB962C8B-B14F-4D97-AF65-F5344CB8AC3E}">
        <p14:creationId xmlns:p14="http://schemas.microsoft.com/office/powerpoint/2010/main" val="1739588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3874A94-55FD-4419-B22B-EE90B57698B1}"/>
              </a:ext>
            </a:extLst>
          </p:cNvPr>
          <p:cNvSpPr>
            <a:spLocks noGrp="1"/>
          </p:cNvSpPr>
          <p:nvPr>
            <p:ph type="title"/>
          </p:nvPr>
        </p:nvSpPr>
        <p:spPr>
          <a:xfrm>
            <a:off x="838200" y="365125"/>
            <a:ext cx="5393361" cy="1325563"/>
          </a:xfrm>
        </p:spPr>
        <p:txBody>
          <a:bodyPr>
            <a:normAutofit/>
          </a:bodyPr>
          <a:lstStyle/>
          <a:p>
            <a:r>
              <a:rPr lang="en-GB" sz="2100" b="1" i="1" dirty="0"/>
              <a:t>System Design / Design Patterns</a:t>
            </a:r>
            <a:br>
              <a:rPr lang="en-GB" sz="2100" i="1" dirty="0"/>
            </a:br>
            <a:r>
              <a:rPr lang="en-GB" sz="2100" i="1" dirty="0"/>
              <a:t>Intended to make software designs more understandable, flexible and maintainable</a:t>
            </a:r>
            <a:br>
              <a:rPr lang="en-GB" sz="2100" i="1" dirty="0"/>
            </a:br>
            <a:endParaRPr lang="en-NL" sz="2100" i="1" dirty="0"/>
          </a:p>
        </p:txBody>
      </p:sp>
      <p:sp>
        <p:nvSpPr>
          <p:cNvPr id="26" name="Freeform: Shape 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C6D6D89-127D-4800-9A29-5D48C62405DB}"/>
              </a:ext>
            </a:extLst>
          </p:cNvPr>
          <p:cNvSpPr>
            <a:spLocks noGrp="1"/>
          </p:cNvSpPr>
          <p:nvPr>
            <p:ph idx="1"/>
          </p:nvPr>
        </p:nvSpPr>
        <p:spPr>
          <a:xfrm>
            <a:off x="838200" y="1825625"/>
            <a:ext cx="5393361" cy="4351338"/>
          </a:xfrm>
        </p:spPr>
        <p:txBody>
          <a:bodyPr>
            <a:normAutofit/>
          </a:bodyPr>
          <a:lstStyle/>
          <a:p>
            <a:pPr marL="0" indent="0">
              <a:buNone/>
            </a:pPr>
            <a:r>
              <a:rPr lang="en-GB" sz="1600" dirty="0"/>
              <a:t>Whether it is intentional, systematic and consistent throughout, an organic spaghetti free for all or something in-between. </a:t>
            </a:r>
          </a:p>
          <a:p>
            <a:pPr marL="0" indent="0">
              <a:buNone/>
            </a:pPr>
            <a:endParaRPr lang="en-GB" sz="1600" dirty="0"/>
          </a:p>
          <a:p>
            <a:pPr marL="0" indent="0">
              <a:buNone/>
            </a:pPr>
            <a:r>
              <a:rPr lang="en-GB" sz="1600" dirty="0"/>
              <a:t>Once your code does multiple thing it starts to become a system, and it will have a design, chosen or evolved.</a:t>
            </a:r>
          </a:p>
          <a:p>
            <a:pPr marL="0" indent="0">
              <a:buNone/>
            </a:pPr>
            <a:endParaRPr lang="en-GB" sz="1600" dirty="0"/>
          </a:p>
          <a:p>
            <a:pPr marL="0" indent="0">
              <a:buNone/>
            </a:pPr>
            <a:r>
              <a:rPr lang="en-GB" sz="1600" dirty="0"/>
              <a:t>Methodologies exist to guide this process</a:t>
            </a:r>
          </a:p>
          <a:p>
            <a:r>
              <a:rPr lang="en-GB" sz="1600" dirty="0"/>
              <a:t>Xtreme Programming</a:t>
            </a:r>
          </a:p>
          <a:p>
            <a:r>
              <a:rPr lang="en-GB" sz="1600" dirty="0"/>
              <a:t>Clean Architecture</a:t>
            </a:r>
          </a:p>
          <a:p>
            <a:r>
              <a:rPr lang="en-GB" sz="1600" dirty="0"/>
              <a:t>SOLID</a:t>
            </a:r>
          </a:p>
          <a:p>
            <a:pPr marL="0" indent="0">
              <a:buNone/>
            </a:pPr>
            <a:endParaRPr lang="en-GB" sz="1600" dirty="0"/>
          </a:p>
          <a:p>
            <a:pPr marL="0" indent="0">
              <a:buNone/>
            </a:pPr>
            <a:r>
              <a:rPr lang="en-GB" sz="1600" dirty="0"/>
              <a:t>How you separate your code (and name things) will affect how understandable, flexible and maintainable it will be.</a:t>
            </a:r>
            <a:endParaRPr lang="en-GB" sz="1600" i="1" dirty="0"/>
          </a:p>
          <a:p>
            <a:pPr marL="0" indent="0">
              <a:buNone/>
            </a:pPr>
            <a:endParaRPr lang="en-GB" sz="1600" i="1" dirty="0"/>
          </a:p>
          <a:p>
            <a:pPr marL="0" indent="0">
              <a:buNone/>
            </a:pPr>
            <a:endParaRPr lang="en-NL" sz="1600" dirty="0"/>
          </a:p>
        </p:txBody>
      </p:sp>
      <p:sp>
        <p:nvSpPr>
          <p:cNvPr id="23" name="Oval 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asta">
            <a:extLst>
              <a:ext uri="{FF2B5EF4-FFF2-40B4-BE49-F238E27FC236}">
                <a16:creationId xmlns:a16="http://schemas.microsoft.com/office/drawing/2014/main" id="{23E37B68-8BCE-4CEE-9569-BFA3165C29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67026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321115-0312-45F9-92E8-7412BB12869A}"/>
              </a:ext>
            </a:extLst>
          </p:cNvPr>
          <p:cNvSpPr>
            <a:spLocks noGrp="1"/>
          </p:cNvSpPr>
          <p:nvPr>
            <p:ph type="title"/>
          </p:nvPr>
        </p:nvSpPr>
        <p:spPr>
          <a:xfrm>
            <a:off x="762000" y="559678"/>
            <a:ext cx="3567915" cy="4952492"/>
          </a:xfrm>
        </p:spPr>
        <p:txBody>
          <a:bodyPr>
            <a:normAutofit/>
          </a:bodyPr>
          <a:lstStyle/>
          <a:p>
            <a:r>
              <a:rPr lang="en-US" dirty="0">
                <a:solidFill>
                  <a:schemeClr val="bg1"/>
                </a:solidFill>
              </a:rPr>
              <a:t>Challenge Time</a:t>
            </a:r>
            <a:endParaRPr lang="en-NL" dirty="0">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E97DF64-DC6B-481C-B2B0-F6D52432AFA7}"/>
              </a:ext>
            </a:extLst>
          </p:cNvPr>
          <p:cNvGraphicFramePr>
            <a:graphicFrameLocks noGrp="1"/>
          </p:cNvGraphicFramePr>
          <p:nvPr>
            <p:ph idx="1"/>
            <p:extLst>
              <p:ext uri="{D42A27DB-BD31-4B8C-83A1-F6EECF244321}">
                <p14:modId xmlns:p14="http://schemas.microsoft.com/office/powerpoint/2010/main" val="3793988057"/>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727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5D3B-9CD5-448E-83E2-FC5611EA92B9}"/>
              </a:ext>
            </a:extLst>
          </p:cNvPr>
          <p:cNvSpPr>
            <a:spLocks noGrp="1"/>
          </p:cNvSpPr>
          <p:nvPr>
            <p:ph type="title"/>
          </p:nvPr>
        </p:nvSpPr>
        <p:spPr>
          <a:xfrm>
            <a:off x="1136428" y="627564"/>
            <a:ext cx="7474172" cy="1325563"/>
          </a:xfrm>
        </p:spPr>
        <p:txBody>
          <a:bodyPr>
            <a:normAutofit/>
          </a:bodyPr>
          <a:lstStyle/>
          <a:p>
            <a:r>
              <a:rPr lang="en-GB" dirty="0"/>
              <a:t>What is cypress </a:t>
            </a:r>
            <a:r>
              <a:rPr lang="en-GB" b="1" i="1" u="sng" dirty="0"/>
              <a:t>not</a:t>
            </a:r>
            <a:endParaRPr lang="en-NL" b="1" i="1" u="sng" dirty="0"/>
          </a:p>
        </p:txBody>
      </p:sp>
      <p:sp>
        <p:nvSpPr>
          <p:cNvPr id="3" name="Content Placeholder 2">
            <a:extLst>
              <a:ext uri="{FF2B5EF4-FFF2-40B4-BE49-F238E27FC236}">
                <a16:creationId xmlns:a16="http://schemas.microsoft.com/office/drawing/2014/main" id="{CB3232BC-F1D0-4AD9-99C4-CE2D2F24EEE4}"/>
              </a:ext>
            </a:extLst>
          </p:cNvPr>
          <p:cNvSpPr>
            <a:spLocks noGrp="1"/>
          </p:cNvSpPr>
          <p:nvPr>
            <p:ph idx="1"/>
          </p:nvPr>
        </p:nvSpPr>
        <p:spPr>
          <a:xfrm>
            <a:off x="1136429" y="2278173"/>
            <a:ext cx="6467867" cy="3450613"/>
          </a:xfrm>
        </p:spPr>
        <p:txBody>
          <a:bodyPr anchor="ctr">
            <a:normAutofit/>
          </a:bodyPr>
          <a:lstStyle/>
          <a:p>
            <a:r>
              <a:rPr lang="en-GB" sz="2400" dirty="0"/>
              <a:t>Not a general purpose automation tool.</a:t>
            </a:r>
          </a:p>
          <a:p>
            <a:r>
              <a:rPr lang="en-GB" sz="2400" dirty="0"/>
              <a:t>Runs inside of a single browser tab browser.</a:t>
            </a:r>
          </a:p>
          <a:p>
            <a:pPr lvl="1"/>
            <a:r>
              <a:rPr lang="en-GB" dirty="0"/>
              <a:t>You cannot use Cypress to drive two browsers at the same time.</a:t>
            </a:r>
          </a:p>
          <a:p>
            <a:pPr lvl="1"/>
            <a:r>
              <a:rPr lang="en-GB" dirty="0"/>
              <a:t>It will never support multiple tabs</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0A926945-F77C-4CD3-BE6B-8AA260FF5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58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DB3B-F865-4075-84F9-AD4BC82FD4A4}"/>
              </a:ext>
            </a:extLst>
          </p:cNvPr>
          <p:cNvSpPr>
            <a:spLocks noGrp="1"/>
          </p:cNvSpPr>
          <p:nvPr>
            <p:ph type="title"/>
          </p:nvPr>
        </p:nvSpPr>
        <p:spPr>
          <a:xfrm>
            <a:off x="556532" y="5322147"/>
            <a:ext cx="11210925" cy="744836"/>
          </a:xfrm>
        </p:spPr>
        <p:txBody>
          <a:bodyPr>
            <a:normAutofit/>
          </a:bodyPr>
          <a:lstStyle/>
          <a:p>
            <a:pPr algn="ctr"/>
            <a:r>
              <a:rPr lang="en-GB" sz="3200" dirty="0">
                <a:solidFill>
                  <a:schemeClr val="bg1"/>
                </a:solidFill>
              </a:rPr>
              <a:t>Restyled with Material-UI</a:t>
            </a:r>
            <a:endParaRPr lang="en-NL" sz="3200" dirty="0">
              <a:solidFill>
                <a:schemeClr val="bg1"/>
              </a:solidFill>
            </a:endParaRPr>
          </a:p>
        </p:txBody>
      </p:sp>
      <p:pic>
        <p:nvPicPr>
          <p:cNvPr id="4" name="Picture 3" descr="A picture containing graphical user interface, application&#10;&#10;Description automatically generated">
            <a:extLst>
              <a:ext uri="{FF2B5EF4-FFF2-40B4-BE49-F238E27FC236}">
                <a16:creationId xmlns:a16="http://schemas.microsoft.com/office/drawing/2014/main" id="{8B76006B-9611-4B42-BFC7-FB356FBA2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531" y="168610"/>
            <a:ext cx="9478926" cy="4950337"/>
          </a:xfrm>
          <a:prstGeom prst="rect">
            <a:avLst/>
          </a:prstGeom>
        </p:spPr>
      </p:pic>
    </p:spTree>
    <p:extLst>
      <p:ext uri="{BB962C8B-B14F-4D97-AF65-F5344CB8AC3E}">
        <p14:creationId xmlns:p14="http://schemas.microsoft.com/office/powerpoint/2010/main" val="3902492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EF86676-4E58-4354-95EB-05DE1936E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59527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3649D16-621B-4959-9B4E-0E91E002E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416569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80CD8A-70F4-42FE-A139-176E1A8A8F01}"/>
              </a:ext>
            </a:extLst>
          </p:cNvPr>
          <p:cNvPicPr>
            <a:picLocks noChangeAspect="1"/>
          </p:cNvPicPr>
          <p:nvPr/>
        </p:nvPicPr>
        <p:blipFill>
          <a:blip r:embed="rId3"/>
          <a:stretch>
            <a:fillRect/>
          </a:stretch>
        </p:blipFill>
        <p:spPr>
          <a:xfrm>
            <a:off x="3638550" y="1301459"/>
            <a:ext cx="4914900" cy="304800"/>
          </a:xfrm>
          <a:prstGeom prst="rect">
            <a:avLst/>
          </a:prstGeom>
        </p:spPr>
      </p:pic>
      <p:pic>
        <p:nvPicPr>
          <p:cNvPr id="3" name="Picture 2">
            <a:extLst>
              <a:ext uri="{FF2B5EF4-FFF2-40B4-BE49-F238E27FC236}">
                <a16:creationId xmlns:a16="http://schemas.microsoft.com/office/drawing/2014/main" id="{B0AACEB1-BB4F-46C4-A58C-E76CE513363D}"/>
              </a:ext>
            </a:extLst>
          </p:cNvPr>
          <p:cNvPicPr>
            <a:picLocks noChangeAspect="1"/>
          </p:cNvPicPr>
          <p:nvPr/>
        </p:nvPicPr>
        <p:blipFill>
          <a:blip r:embed="rId4"/>
          <a:stretch>
            <a:fillRect/>
          </a:stretch>
        </p:blipFill>
        <p:spPr>
          <a:xfrm>
            <a:off x="304800" y="1981200"/>
            <a:ext cx="11582400" cy="2895600"/>
          </a:xfrm>
          <a:prstGeom prst="rect">
            <a:avLst/>
          </a:prstGeom>
        </p:spPr>
      </p:pic>
    </p:spTree>
    <p:extLst>
      <p:ext uri="{BB962C8B-B14F-4D97-AF65-F5344CB8AC3E}">
        <p14:creationId xmlns:p14="http://schemas.microsoft.com/office/powerpoint/2010/main" val="1285266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6D37F4-995F-4A44-82E0-85B566E6B620}"/>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dirty="0">
                <a:solidFill>
                  <a:srgbClr val="000000"/>
                </a:solidFill>
                <a:latin typeface="+mj-lt"/>
                <a:ea typeface="+mj-ea"/>
                <a:cs typeface="+mj-cs"/>
              </a:rPr>
              <a:t>Final Thoughts… Further Reading…</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hought bubble">
            <a:extLst>
              <a:ext uri="{FF2B5EF4-FFF2-40B4-BE49-F238E27FC236}">
                <a16:creationId xmlns:a16="http://schemas.microsoft.com/office/drawing/2014/main" id="{6D62CA9D-BE23-4846-9E2E-6A0600116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Rectangle 2">
            <a:extLst>
              <a:ext uri="{FF2B5EF4-FFF2-40B4-BE49-F238E27FC236}">
                <a16:creationId xmlns:a16="http://schemas.microsoft.com/office/drawing/2014/main" id="{7B1D3340-9363-468A-B454-B8642CF5B4BF}"/>
              </a:ext>
            </a:extLst>
          </p:cNvPr>
          <p:cNvSpPr/>
          <p:nvPr/>
        </p:nvSpPr>
        <p:spPr>
          <a:xfrm>
            <a:off x="6090574" y="2421682"/>
            <a:ext cx="4977578" cy="36392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The Xtreme Programming (XP) Wikipedia page, most programming “methodologies” begin here.</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Some food for thought the next time you are trying to decide whether to (</a:t>
            </a:r>
            <a:r>
              <a:rPr lang="en-US" sz="1600" i="1" dirty="0">
                <a:solidFill>
                  <a:srgbClr val="000000"/>
                </a:solidFill>
              </a:rPr>
              <a:t>yes!</a:t>
            </a:r>
            <a:r>
              <a:rPr lang="en-US" sz="1600" dirty="0">
                <a:solidFill>
                  <a:srgbClr val="000000"/>
                </a:solidFill>
              </a:rPr>
              <a:t>) and how to (</a:t>
            </a:r>
            <a:r>
              <a:rPr lang="en-US" sz="1600" i="1" dirty="0">
                <a:solidFill>
                  <a:srgbClr val="000000"/>
                </a:solidFill>
              </a:rPr>
              <a:t>systematically</a:t>
            </a:r>
            <a:r>
              <a:rPr lang="en-US" sz="1600" dirty="0">
                <a:solidFill>
                  <a:srgbClr val="000000"/>
                </a:solidFill>
              </a:rPr>
              <a:t>!) split up the next system you work on.</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Spare a thought for your future self</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i="1" dirty="0">
                <a:solidFill>
                  <a:srgbClr val="000000"/>
                </a:solidFill>
              </a:rPr>
              <a:t>Keep it simple stupid     	</a:t>
            </a:r>
          </a:p>
          <a:p>
            <a:pPr defTabSz="914400">
              <a:lnSpc>
                <a:spcPct val="90000"/>
              </a:lnSpc>
              <a:spcAft>
                <a:spcPts val="600"/>
              </a:spcAft>
            </a:pPr>
            <a:endParaRPr lang="en-US" sz="1600" i="1" dirty="0">
              <a:solidFill>
                <a:srgbClr val="000000"/>
              </a:solidFill>
            </a:endParaRPr>
          </a:p>
          <a:p>
            <a:pPr defTabSz="914400">
              <a:lnSpc>
                <a:spcPct val="90000"/>
              </a:lnSpc>
              <a:spcAft>
                <a:spcPts val="600"/>
              </a:spcAft>
            </a:pPr>
            <a:r>
              <a:rPr lang="en-US" sz="1600" i="1" dirty="0">
                <a:solidFill>
                  <a:srgbClr val="000000"/>
                </a:solidFill>
              </a:rPr>
              <a:t>You </a:t>
            </a:r>
            <a:r>
              <a:rPr lang="en-US" sz="1600" i="1" dirty="0" err="1">
                <a:solidFill>
                  <a:srgbClr val="000000"/>
                </a:solidFill>
              </a:rPr>
              <a:t>ain’t</a:t>
            </a:r>
            <a:r>
              <a:rPr lang="en-US" sz="1600" i="1" dirty="0">
                <a:solidFill>
                  <a:srgbClr val="000000"/>
                </a:solidFill>
              </a:rPr>
              <a:t> </a:t>
            </a:r>
            <a:r>
              <a:rPr lang="en-US" sz="1600" i="1" dirty="0" err="1">
                <a:solidFill>
                  <a:srgbClr val="000000"/>
                </a:solidFill>
              </a:rPr>
              <a:t>gonna</a:t>
            </a:r>
            <a:r>
              <a:rPr lang="en-US" sz="1600" i="1" dirty="0">
                <a:solidFill>
                  <a:srgbClr val="000000"/>
                </a:solidFill>
              </a:rPr>
              <a:t> need it	</a:t>
            </a:r>
          </a:p>
          <a:p>
            <a:pPr indent="-228600" defTabSz="914400">
              <a:lnSpc>
                <a:spcPct val="90000"/>
              </a:lnSpc>
              <a:spcAft>
                <a:spcPts val="600"/>
              </a:spcAft>
              <a:buFont typeface="Arial" panose="020B0604020202020204" pitchFamily="34" charset="0"/>
              <a:buChar char="•"/>
            </a:pPr>
            <a:endParaRPr lang="en-US" sz="1600" i="1" dirty="0">
              <a:solidFill>
                <a:srgbClr val="000000"/>
              </a:solidFill>
            </a:endParaRPr>
          </a:p>
          <a:p>
            <a:pPr defTabSz="914400">
              <a:lnSpc>
                <a:spcPct val="90000"/>
              </a:lnSpc>
              <a:spcAft>
                <a:spcPts val="600"/>
              </a:spcAft>
            </a:pPr>
            <a:r>
              <a:rPr lang="en-US" sz="1600" i="1" dirty="0">
                <a:solidFill>
                  <a:srgbClr val="000000"/>
                </a:solidFill>
              </a:rPr>
              <a:t>Three strikes and you refactor (The Rule of 3) </a:t>
            </a:r>
          </a:p>
        </p:txBody>
      </p:sp>
    </p:spTree>
    <p:extLst>
      <p:ext uri="{BB962C8B-B14F-4D97-AF65-F5344CB8AC3E}">
        <p14:creationId xmlns:p14="http://schemas.microsoft.com/office/powerpoint/2010/main" val="116824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93EAF6-6534-489C-9828-DC1B767C8843}"/>
              </a:ext>
            </a:extLst>
          </p:cNvPr>
          <p:cNvGrpSpPr/>
          <p:nvPr/>
        </p:nvGrpSpPr>
        <p:grpSpPr>
          <a:xfrm>
            <a:off x="520306" y="477599"/>
            <a:ext cx="5669902" cy="5902802"/>
            <a:chOff x="665584" y="477599"/>
            <a:chExt cx="5669902" cy="5902802"/>
          </a:xfrm>
        </p:grpSpPr>
        <p:pic>
          <p:nvPicPr>
            <p:cNvPr id="5" name="Picture 4">
              <a:extLst>
                <a:ext uri="{FF2B5EF4-FFF2-40B4-BE49-F238E27FC236}">
                  <a16:creationId xmlns:a16="http://schemas.microsoft.com/office/drawing/2014/main" id="{5E92E2AE-B355-4991-8557-3F48C6B8A11C}"/>
                </a:ext>
              </a:extLst>
            </p:cNvPr>
            <p:cNvPicPr>
              <a:picLocks noChangeAspect="1"/>
            </p:cNvPicPr>
            <p:nvPr/>
          </p:nvPicPr>
          <p:blipFill rotWithShape="1">
            <a:blip r:embed="rId3"/>
            <a:srcRect l="17865" r="18466"/>
            <a:stretch/>
          </p:blipFill>
          <p:spPr>
            <a:xfrm>
              <a:off x="665584" y="477599"/>
              <a:ext cx="5669902" cy="5902802"/>
            </a:xfrm>
            <a:prstGeom prst="rect">
              <a:avLst/>
            </a:prstGeom>
          </p:spPr>
        </p:pic>
        <p:sp>
          <p:nvSpPr>
            <p:cNvPr id="7" name="Rectangle 6">
              <a:extLst>
                <a:ext uri="{FF2B5EF4-FFF2-40B4-BE49-F238E27FC236}">
                  <a16:creationId xmlns:a16="http://schemas.microsoft.com/office/drawing/2014/main" id="{85BC33F0-CE6F-4C54-8A86-1EF2966F7A23}"/>
                </a:ext>
              </a:extLst>
            </p:cNvPr>
            <p:cNvSpPr/>
            <p:nvPr/>
          </p:nvSpPr>
          <p:spPr>
            <a:xfrm>
              <a:off x="1045029" y="2696547"/>
              <a:ext cx="5050971" cy="1632857"/>
            </a:xfrm>
            <a:prstGeom prst="rect">
              <a:avLst/>
            </a:prstGeom>
            <a:noFill/>
            <a:ln>
              <a:solidFill>
                <a:schemeClr val="accent1">
                  <a:lumMod val="7500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Rectangle 10">
            <a:extLst>
              <a:ext uri="{FF2B5EF4-FFF2-40B4-BE49-F238E27FC236}">
                <a16:creationId xmlns:a16="http://schemas.microsoft.com/office/drawing/2014/main" id="{A6036F63-36CF-4EBE-B4E5-E1504005270F}"/>
              </a:ext>
            </a:extLst>
          </p:cNvPr>
          <p:cNvSpPr/>
          <p:nvPr/>
        </p:nvSpPr>
        <p:spPr>
          <a:xfrm>
            <a:off x="5285972" y="1590415"/>
            <a:ext cx="6072047" cy="646331"/>
          </a:xfrm>
          <a:prstGeom prst="rect">
            <a:avLst/>
          </a:prstGeom>
        </p:spPr>
        <p:txBody>
          <a:bodyPr wrap="none">
            <a:spAutoFit/>
          </a:bodyPr>
          <a:lstStyle/>
          <a:p>
            <a:r>
              <a:rPr lang="en-GB" dirty="0"/>
              <a:t>Limitations prevent it from testing every possible GUI scenario.</a:t>
            </a:r>
          </a:p>
          <a:p>
            <a:r>
              <a:rPr lang="en-GB" dirty="0"/>
              <a:t>I.e. limited to certain web browsers</a:t>
            </a:r>
          </a:p>
        </p:txBody>
      </p:sp>
      <p:sp>
        <p:nvSpPr>
          <p:cNvPr id="12" name="TextBox 11">
            <a:extLst>
              <a:ext uri="{FF2B5EF4-FFF2-40B4-BE49-F238E27FC236}">
                <a16:creationId xmlns:a16="http://schemas.microsoft.com/office/drawing/2014/main" id="{63342E99-6ADA-42EF-A52E-0BC3B39637B1}"/>
              </a:ext>
            </a:extLst>
          </p:cNvPr>
          <p:cNvSpPr txBox="1"/>
          <p:nvPr/>
        </p:nvSpPr>
        <p:spPr>
          <a:xfrm>
            <a:off x="6298228" y="4267186"/>
            <a:ext cx="4635500" cy="369332"/>
          </a:xfrm>
          <a:prstGeom prst="rect">
            <a:avLst/>
          </a:prstGeom>
          <a:noFill/>
        </p:spPr>
        <p:txBody>
          <a:bodyPr wrap="none" rtlCol="0">
            <a:spAutoFit/>
          </a:bodyPr>
          <a:lstStyle/>
          <a:p>
            <a:r>
              <a:rPr lang="en-GB" dirty="0"/>
              <a:t>Mocking and stubs allow you to test in isolation</a:t>
            </a:r>
            <a:endParaRPr lang="en-NL" dirty="0"/>
          </a:p>
        </p:txBody>
      </p:sp>
      <p:sp>
        <p:nvSpPr>
          <p:cNvPr id="13" name="Rectangle 12">
            <a:extLst>
              <a:ext uri="{FF2B5EF4-FFF2-40B4-BE49-F238E27FC236}">
                <a16:creationId xmlns:a16="http://schemas.microsoft.com/office/drawing/2014/main" id="{5BE858A3-43E8-4C35-BED8-26FB51072949}"/>
              </a:ext>
            </a:extLst>
          </p:cNvPr>
          <p:cNvSpPr/>
          <p:nvPr/>
        </p:nvSpPr>
        <p:spPr>
          <a:xfrm>
            <a:off x="6523189" y="2871920"/>
            <a:ext cx="4501849" cy="923330"/>
          </a:xfrm>
          <a:prstGeom prst="rect">
            <a:avLst/>
          </a:prstGeom>
        </p:spPr>
        <p:txBody>
          <a:bodyPr wrap="square">
            <a:spAutoFit/>
          </a:bodyPr>
          <a:lstStyle/>
          <a:p>
            <a:r>
              <a:rPr lang="en-GB" dirty="0"/>
              <a:t>Quicker and easier to use and setup than other more complete UI testing applications and well integrated with the browser</a:t>
            </a:r>
            <a:endParaRPr lang="en-NL" dirty="0"/>
          </a:p>
        </p:txBody>
      </p:sp>
      <p:sp>
        <p:nvSpPr>
          <p:cNvPr id="9" name="Title 1">
            <a:extLst>
              <a:ext uri="{FF2B5EF4-FFF2-40B4-BE49-F238E27FC236}">
                <a16:creationId xmlns:a16="http://schemas.microsoft.com/office/drawing/2014/main" id="{B08ED684-E2C3-47BF-B26A-5B9600F73B89}"/>
              </a:ext>
            </a:extLst>
          </p:cNvPr>
          <p:cNvSpPr txBox="1">
            <a:spLocks/>
          </p:cNvSpPr>
          <p:nvPr/>
        </p:nvSpPr>
        <p:spPr>
          <a:xfrm>
            <a:off x="5285972" y="433541"/>
            <a:ext cx="747417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is cypress</a:t>
            </a:r>
            <a:endParaRPr lang="en-NL" i="1" dirty="0"/>
          </a:p>
        </p:txBody>
      </p:sp>
    </p:spTree>
    <p:extLst>
      <p:ext uri="{BB962C8B-B14F-4D97-AF65-F5344CB8AC3E}">
        <p14:creationId xmlns:p14="http://schemas.microsoft.com/office/powerpoint/2010/main" val="421184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72048A-6660-42A3-935D-1C2AB20DA71E}"/>
              </a:ext>
            </a:extLst>
          </p:cNvPr>
          <p:cNvPicPr>
            <a:picLocks noGrp="1" noChangeAspect="1"/>
          </p:cNvPicPr>
          <p:nvPr>
            <p:ph idx="1"/>
          </p:nvPr>
        </p:nvPicPr>
        <p:blipFill>
          <a:blip r:embed="rId3"/>
          <a:stretch>
            <a:fillRect/>
          </a:stretch>
        </p:blipFill>
        <p:spPr>
          <a:xfrm>
            <a:off x="986477" y="176206"/>
            <a:ext cx="10060967" cy="6505588"/>
          </a:xfrm>
          <a:prstGeom prst="rect">
            <a:avLst/>
          </a:prstGeom>
        </p:spPr>
      </p:pic>
      <p:sp>
        <p:nvSpPr>
          <p:cNvPr id="2" name="Rectangle 1">
            <a:extLst>
              <a:ext uri="{FF2B5EF4-FFF2-40B4-BE49-F238E27FC236}">
                <a16:creationId xmlns:a16="http://schemas.microsoft.com/office/drawing/2014/main" id="{577A1A77-84E3-4AAD-907B-BD4D969913FC}"/>
              </a:ext>
            </a:extLst>
          </p:cNvPr>
          <p:cNvSpPr/>
          <p:nvPr/>
        </p:nvSpPr>
        <p:spPr>
          <a:xfrm>
            <a:off x="1090569" y="3429000"/>
            <a:ext cx="9714451" cy="4299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3645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How does parallelism work</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632A2C33-B46A-457A-BB3E-09F9350E4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682" y="1823243"/>
            <a:ext cx="7975918" cy="4464017"/>
          </a:xfrm>
          <a:prstGeom prst="rect">
            <a:avLst/>
          </a:prstGeom>
        </p:spPr>
      </p:pic>
    </p:spTree>
    <p:extLst>
      <p:ext uri="{BB962C8B-B14F-4D97-AF65-F5344CB8AC3E}">
        <p14:creationId xmlns:p14="http://schemas.microsoft.com/office/powerpoint/2010/main" val="47123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18A9A-15A5-4B14-9A11-6BC1B8C7E5D9}"/>
              </a:ext>
            </a:extLst>
          </p:cNvPr>
          <p:cNvPicPr>
            <a:picLocks noChangeAspect="1"/>
          </p:cNvPicPr>
          <p:nvPr/>
        </p:nvPicPr>
        <p:blipFill rotWithShape="1">
          <a:blip r:embed="rId3"/>
          <a:srcRect l="1072"/>
          <a:stretch/>
        </p:blipFill>
        <p:spPr>
          <a:xfrm>
            <a:off x="65313" y="244292"/>
            <a:ext cx="12061371" cy="6369415"/>
          </a:xfrm>
          <a:prstGeom prst="rect">
            <a:avLst/>
          </a:prstGeom>
        </p:spPr>
      </p:pic>
    </p:spTree>
    <p:extLst>
      <p:ext uri="{BB962C8B-B14F-4D97-AF65-F5344CB8AC3E}">
        <p14:creationId xmlns:p14="http://schemas.microsoft.com/office/powerpoint/2010/main" val="308792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Can you run in parallel for free?</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81D166-1EA6-4A0A-8E2E-2F49CE134159}"/>
              </a:ext>
            </a:extLst>
          </p:cNvPr>
          <p:cNvSpPr txBox="1"/>
          <p:nvPr/>
        </p:nvSpPr>
        <p:spPr>
          <a:xfrm>
            <a:off x="2686489" y="1688967"/>
            <a:ext cx="3818866" cy="369332"/>
          </a:xfrm>
          <a:prstGeom prst="rect">
            <a:avLst/>
          </a:prstGeom>
          <a:noFill/>
        </p:spPr>
        <p:txBody>
          <a:bodyPr wrap="none" rtlCol="0">
            <a:spAutoFit/>
          </a:bodyPr>
          <a:lstStyle/>
          <a:p>
            <a:r>
              <a:rPr lang="en-US" i="1" dirty="0"/>
              <a:t>Yes! (see I told you I wasn’t sponsored)</a:t>
            </a:r>
            <a:endParaRPr lang="en-NL" i="1" dirty="0"/>
          </a:p>
        </p:txBody>
      </p:sp>
      <p:pic>
        <p:nvPicPr>
          <p:cNvPr id="7" name="Picture 6" descr="Diagram&#10;&#10;Description automatically generated">
            <a:extLst>
              <a:ext uri="{FF2B5EF4-FFF2-40B4-BE49-F238E27FC236}">
                <a16:creationId xmlns:a16="http://schemas.microsoft.com/office/drawing/2014/main" id="{73088ED8-8C95-4769-A3DD-F65C11969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46" y="2206513"/>
            <a:ext cx="7474171" cy="4189623"/>
          </a:xfrm>
          <a:prstGeom prst="rect">
            <a:avLst/>
          </a:prstGeom>
        </p:spPr>
      </p:pic>
    </p:spTree>
    <p:extLst>
      <p:ext uri="{BB962C8B-B14F-4D97-AF65-F5344CB8AC3E}">
        <p14:creationId xmlns:p14="http://schemas.microsoft.com/office/powerpoint/2010/main" val="256273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4678</Words>
  <Application>Microsoft Office PowerPoint</Application>
  <PresentationFormat>Widescreen</PresentationFormat>
  <Paragraphs>379</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Introduction to cypress</vt:lpstr>
      <vt:lpstr>Introduction</vt:lpstr>
      <vt:lpstr>What is  Cypress  </vt:lpstr>
      <vt:lpstr>What is cypress not</vt:lpstr>
      <vt:lpstr>PowerPoint Presentation</vt:lpstr>
      <vt:lpstr>PowerPoint Presentation</vt:lpstr>
      <vt:lpstr>How does parallelism work</vt:lpstr>
      <vt:lpstr>PowerPoint Presentation</vt:lpstr>
      <vt:lpstr>Can you run in parallel for free?</vt:lpstr>
      <vt:lpstr>Can you run in parallel for free?</vt:lpstr>
      <vt:lpstr>PowerPoint Presentation</vt:lpstr>
      <vt:lpstr>PowerPoint Presentation</vt:lpstr>
      <vt:lpstr>Case Study – Albums (Loading Data)</vt:lpstr>
      <vt:lpstr>Case Study – Albums (Loading Data)</vt:lpstr>
      <vt:lpstr>PowerPoint Presentation</vt:lpstr>
      <vt:lpstr>Code Style / Flow of Control</vt:lpstr>
      <vt:lpstr>PowerPoint Presentation</vt:lpstr>
      <vt:lpstr>But nesting can add meaning if used appropriately</vt:lpstr>
      <vt:lpstr>But nesting can add meaning if used appropriately</vt:lpstr>
      <vt:lpstr>Case Study – To Dos (executing actions)</vt:lpstr>
      <vt:lpstr>Case Study – To Dos (executing actions)</vt:lpstr>
      <vt:lpstr>PowerPoint Presentation</vt:lpstr>
      <vt:lpstr>PowerPoint Presentation</vt:lpstr>
      <vt:lpstr>PowerPoint Presentation</vt:lpstr>
      <vt:lpstr>Pitfalls Retry &amp; Waiting</vt:lpstr>
      <vt:lpstr>PowerPoint Presentation</vt:lpstr>
      <vt:lpstr>Pitfalls, Retry &amp; Waiting</vt:lpstr>
      <vt:lpstr>The Problems with Waiting</vt:lpstr>
      <vt:lpstr>Better Options</vt:lpstr>
      <vt:lpstr>The more you know</vt:lpstr>
      <vt:lpstr>Some Good Ideas / “Best” Practices</vt:lpstr>
      <vt:lpstr>PowerPoint Presentation</vt:lpstr>
      <vt:lpstr>PowerPoint Presentation</vt:lpstr>
      <vt:lpstr>PowerPoint Presentation</vt:lpstr>
      <vt:lpstr>PowerPoint Presentation</vt:lpstr>
      <vt:lpstr>PowerPoint Presentation</vt:lpstr>
      <vt:lpstr>PowerPoint Presentation</vt:lpstr>
      <vt:lpstr>System Design / Design Patterns Intended to make software designs more understandable, flexible and maintainable </vt:lpstr>
      <vt:lpstr>Challenge Time</vt:lpstr>
      <vt:lpstr>Restyled with Material-UI</vt:lpstr>
      <vt:lpstr>PowerPoint Presentation</vt:lpstr>
      <vt:lpstr>PowerPoint Presentation</vt:lpstr>
      <vt:lpstr>PowerPoint Presentation</vt:lpstr>
      <vt:lpstr>Final Thoughts…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cypress</dc:title>
  <dc:creator>Philip Jory</dc:creator>
  <cp:lastModifiedBy>Philip Jory</cp:lastModifiedBy>
  <cp:revision>27</cp:revision>
  <dcterms:created xsi:type="dcterms:W3CDTF">2020-11-03T16:50:29Z</dcterms:created>
  <dcterms:modified xsi:type="dcterms:W3CDTF">2020-11-11T19:04:09Z</dcterms:modified>
</cp:coreProperties>
</file>